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charts/chart1.xml" ContentType="application/vnd.openxmlformats-officedocument.drawingml.chart+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charts/chart2.xml" ContentType="application/vnd.openxmlformats-officedocument.drawingml.chart+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charts/chart3.xml" ContentType="application/vnd.openxmlformats-officedocument.drawingml.chart+xml"/>
  <Override PartName="/ppt/slideMasters/slideMaster11.xml" ContentType="application/vnd.openxmlformats-officedocument.presentationml.slideMaster+xml"/>
  <Override PartName="/ppt/slides/slide11.xml" ContentType="application/vnd.openxmlformats-officedocument.presentationml.slide+xml"/>
  <Override PartName="/ppt/slideMasters/slideMaster12.xml" ContentType="application/vnd.openxmlformats-officedocument.presentationml.slideMaster+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notesMasterIdLst>
    <p:notesMasterId r:id="rId14"/>
  </p:notesMaster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notesMaster" Target="notesMasters/notesMaster1.xml"/><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s>
</file>

<file path=ppt/charts/_rels/chart1.xml.rels><?xml version="1.0" encoding="UTF-8" standalone="yes"?><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c:date1904 val="0"/>
  <c:roundedCorners val="1"/>
  <c:chart>
    <c:title>
      <c:tx>
        <c:rich>
          <a:bodyPr/>
          <a:lstStyle/>
          <a:p>
            <a:pPr>
              <a:defRPr sz="1200" b="0" i="0" u="none" strike="noStrike">
                <a:solidFill>
                  <a:srgbClr val="6E6E6E"/>
                </a:solidFill>
                <a:latin typeface="Calibri"/>
              </a:defRPr>
            </a:pPr>
            <a:r>
              <a:rPr sz="1200" b="0" i="0" u="none" strike="noStrike">
                <a:solidFill>
                  <a:srgbClr val="6E6E6E"/>
                </a:solidFill>
                <a:latin typeface="Calibri"/>
              </a:rPr>
              <a:t>Volatilite Kümelenmesi (Haftalık)</a:t>
            </a:r>
          </a:p>
        </c:rich>
      </c:tx>
      <c:layout/>
      <c:overlay val="0"/>
    </c:title>
    <c:autoTitleDeleted val="0"/>
    <c:plotArea>
      <c:layout/>
      <c:barChart>
        <c:barDir val="col"/>
        <c:grouping val="clustered"/>
        <c:varyColors val="0"/>
        <c:ser>
          <c:idx val="0"/>
          <c:order val="0"/>
          <c:tx>
            <c:strRef>
              <c:f>Sheet1!$B$1</c:f>
              <c:strCache>
                <c:ptCount val="1"/>
                <c:pt idx="0">
                  <c:v>Haftalık Ortalama |Getiri|</c:v>
                </c:pt>
              </c:strCache>
            </c:strRef>
          </c:tx>
          <c:spPr>
            <a:solidFill>
              <a:srgbClr val="E8622C"/>
            </a:solidFill>
            <a:effectLst/>
          </c:spPr>
          <c:invertIfNegative val="0"/>
          <c:dLbls>
            <c:numFmt formatCode="#,##0" sourceLinked="0"/>
            <c:txPr>
              <a:bodyPr/>
              <a:lstStyle/>
              <a:p>
                <a:pPr>
                  <a:defRPr b="0" i="0" strike="noStrike" sz="1200" u="none">
                    <a:solidFill>
                      <a:srgbClr val="000000"/>
                    </a:solidFill>
                    <a:latin typeface="Arial"/>
                  </a:defRPr>
                </a:pPr>
              </a:p>
            </c:txPr>
            <c:showLegendKey val="0"/>
            <c:showVal val="0"/>
            <c:showCatName val="0"/>
            <c:showSerName val="0"/>
            <c:showPercent val="0"/>
            <c:showBubbleSize val="0"/>
            <c:showLeaderLines val="0"/>
          </c:dLbls>
          <c:cat>
            <c:multiLvlStrRef>
              <c:f>Sheet1!$A$2:$A$106</c:f>
              <c:multiLvlStrCache>
                <c:ptCount val="105"/>
                <c:lvl>
                  <c:pt idx="0">
                    <c:v>2024-08</c:v>
                  </c:pt>
                  <c:pt idx="1">
                    <c:v>2024-09</c:v>
                  </c:pt>
                  <c:pt idx="2">
                    <c:v>2024-09</c:v>
                  </c:pt>
                  <c:pt idx="3">
                    <c:v>2024-09</c:v>
                  </c:pt>
                  <c:pt idx="4">
                    <c:v>2024-09</c:v>
                  </c:pt>
                  <c:pt idx="5">
                    <c:v>2024-09</c:v>
                  </c:pt>
                  <c:pt idx="6">
                    <c:v>2024-10</c:v>
                  </c:pt>
                  <c:pt idx="7">
                    <c:v>2024-10</c:v>
                  </c:pt>
                  <c:pt idx="8">
                    <c:v>2024-10</c:v>
                  </c:pt>
                  <c:pt idx="9">
                    <c:v>2024-10</c:v>
                  </c:pt>
                  <c:pt idx="10">
                    <c:v>2024-11</c:v>
                  </c:pt>
                  <c:pt idx="11">
                    <c:v>2024-11</c:v>
                  </c:pt>
                  <c:pt idx="12">
                    <c:v>2024-11</c:v>
                  </c:pt>
                  <c:pt idx="13">
                    <c:v>2024-11</c:v>
                  </c:pt>
                  <c:pt idx="14">
                    <c:v>2024-12</c:v>
                  </c:pt>
                  <c:pt idx="15">
                    <c:v>2024-12</c:v>
                  </c:pt>
                  <c:pt idx="16">
                    <c:v>2024-12</c:v>
                  </c:pt>
                  <c:pt idx="17">
                    <c:v>2024-12</c:v>
                  </c:pt>
                  <c:pt idx="18">
                    <c:v>2024-12</c:v>
                  </c:pt>
                  <c:pt idx="19">
                    <c:v>2025-01</c:v>
                  </c:pt>
                  <c:pt idx="20">
                    <c:v>2025-01</c:v>
                  </c:pt>
                  <c:pt idx="21">
                    <c:v>2025-01</c:v>
                  </c:pt>
                  <c:pt idx="22">
                    <c:v>2025-01</c:v>
                  </c:pt>
                  <c:pt idx="23">
                    <c:v>2025-02</c:v>
                  </c:pt>
                  <c:pt idx="24">
                    <c:v>2025-02</c:v>
                  </c:pt>
                  <c:pt idx="25">
                    <c:v>2025-02</c:v>
                  </c:pt>
                  <c:pt idx="26">
                    <c:v>2025-02</c:v>
                  </c:pt>
                  <c:pt idx="27">
                    <c:v>2025-03</c:v>
                  </c:pt>
                  <c:pt idx="28">
                    <c:v>2025-03</c:v>
                  </c:pt>
                  <c:pt idx="29">
                    <c:v>2025-03</c:v>
                  </c:pt>
                  <c:pt idx="30">
                    <c:v>2025-03</c:v>
                  </c:pt>
                  <c:pt idx="31">
                    <c:v>2025-03</c:v>
                  </c:pt>
                  <c:pt idx="32">
                    <c:v>2025-04</c:v>
                  </c:pt>
                  <c:pt idx="33">
                    <c:v>2025-04</c:v>
                  </c:pt>
                  <c:pt idx="34">
                    <c:v>2025-04</c:v>
                  </c:pt>
                  <c:pt idx="35">
                    <c:v>2025-04</c:v>
                  </c:pt>
                  <c:pt idx="36">
                    <c:v>2025-05</c:v>
                  </c:pt>
                  <c:pt idx="37">
                    <c:v>2025-05</c:v>
                  </c:pt>
                  <c:pt idx="38">
                    <c:v>2025-05</c:v>
                  </c:pt>
                  <c:pt idx="39">
                    <c:v>2025-05</c:v>
                  </c:pt>
                  <c:pt idx="40">
                    <c:v>2025-06</c:v>
                  </c:pt>
                  <c:pt idx="41">
                    <c:v>2025-06</c:v>
                  </c:pt>
                  <c:pt idx="42">
                    <c:v>2025-06</c:v>
                  </c:pt>
                  <c:pt idx="43">
                    <c:v>2025-06</c:v>
                  </c:pt>
                  <c:pt idx="44">
                    <c:v>2025-06</c:v>
                  </c:pt>
                  <c:pt idx="45">
                    <c:v>2025-07</c:v>
                  </c:pt>
                  <c:pt idx="46">
                    <c:v>2025-07</c:v>
                  </c:pt>
                  <c:pt idx="47">
                    <c:v>2025-07</c:v>
                  </c:pt>
                  <c:pt idx="48">
                    <c:v>2025-07</c:v>
                  </c:pt>
                  <c:pt idx="49">
                    <c:v>2025-08</c:v>
                  </c:pt>
                  <c:pt idx="50">
                    <c:v>2025-08</c:v>
                  </c:pt>
                  <c:pt idx="51">
                    <c:v>2025-08</c:v>
                  </c:pt>
                  <c:pt idx="52">
                    <c:v>2025-08</c:v>
                  </c:pt>
                  <c:pt idx="53">
                    <c:v>2025-08</c:v>
                  </c:pt>
                  <c:pt idx="54">
                    <c:v>2025-09</c:v>
                  </c:pt>
                  <c:pt idx="55">
                    <c:v>2025-09</c:v>
                  </c:pt>
                  <c:pt idx="56">
                    <c:v>2025-09</c:v>
                  </c:pt>
                  <c:pt idx="57">
                    <c:v>2025-09</c:v>
                  </c:pt>
                  <c:pt idx="58">
                    <c:v>2025-10</c:v>
                  </c:pt>
                  <c:pt idx="59">
                    <c:v>2025-10</c:v>
                  </c:pt>
                  <c:pt idx="60">
                    <c:v>2025-10</c:v>
                  </c:pt>
                  <c:pt idx="61">
                    <c:v>2025-10</c:v>
                  </c:pt>
                  <c:pt idx="62">
                    <c:v>2025-11</c:v>
                  </c:pt>
                  <c:pt idx="63">
                    <c:v>2025-11</c:v>
                  </c:pt>
                  <c:pt idx="64">
                    <c:v>2025-11</c:v>
                  </c:pt>
                  <c:pt idx="65">
                    <c:v>2025-11</c:v>
                  </c:pt>
                  <c:pt idx="66">
                    <c:v>2025-11</c:v>
                  </c:pt>
                  <c:pt idx="67">
                    <c:v>2025-12</c:v>
                  </c:pt>
                  <c:pt idx="68">
                    <c:v>2025-12</c:v>
                  </c:pt>
                  <c:pt idx="69">
                    <c:v>2025-12</c:v>
                  </c:pt>
                  <c:pt idx="70">
                    <c:v>2025-12</c:v>
                  </c:pt>
                  <c:pt idx="71">
                    <c:v>2026-01</c:v>
                  </c:pt>
                  <c:pt idx="72">
                    <c:v>2026-01</c:v>
                  </c:pt>
                  <c:pt idx="73">
                    <c:v>2026-01</c:v>
                  </c:pt>
                  <c:pt idx="74">
                    <c:v>2026-01</c:v>
                  </c:pt>
                  <c:pt idx="75">
                    <c:v>2026-02</c:v>
                  </c:pt>
                  <c:pt idx="76">
                    <c:v>2026-02</c:v>
                  </c:pt>
                  <c:pt idx="77">
                    <c:v>2026-02</c:v>
                  </c:pt>
                  <c:pt idx="78">
                    <c:v>2026-02</c:v>
                  </c:pt>
                  <c:pt idx="79">
                    <c:v>2026-03</c:v>
                  </c:pt>
                  <c:pt idx="80">
                    <c:v>2026-03</c:v>
                  </c:pt>
                  <c:pt idx="81">
                    <c:v>2026-03</c:v>
                  </c:pt>
                  <c:pt idx="82">
                    <c:v>2026-03</c:v>
                  </c:pt>
                  <c:pt idx="83">
                    <c:v>2026-03</c:v>
                  </c:pt>
                  <c:pt idx="84">
                    <c:v>2026-04</c:v>
                  </c:pt>
                  <c:pt idx="85">
                    <c:v>2026-04</c:v>
                  </c:pt>
                  <c:pt idx="86">
                    <c:v>2026-04</c:v>
                  </c:pt>
                  <c:pt idx="87">
                    <c:v>2026-04</c:v>
                  </c:pt>
                  <c:pt idx="88">
                    <c:v>2026-05</c:v>
                  </c:pt>
                  <c:pt idx="89">
                    <c:v>2026-05</c:v>
                  </c:pt>
                  <c:pt idx="90">
                    <c:v>2026-05</c:v>
                  </c:pt>
                  <c:pt idx="91">
                    <c:v>2026-05</c:v>
                  </c:pt>
                  <c:pt idx="92">
                    <c:v>2026-05</c:v>
                  </c:pt>
                  <c:pt idx="93">
                    <c:v>2026-06</c:v>
                  </c:pt>
                  <c:pt idx="94">
                    <c:v>2026-06</c:v>
                  </c:pt>
                  <c:pt idx="95">
                    <c:v>2026-06</c:v>
                  </c:pt>
                  <c:pt idx="96">
                    <c:v>2026-06</c:v>
                  </c:pt>
                  <c:pt idx="97">
                    <c:v>2026-07</c:v>
                  </c:pt>
                  <c:pt idx="98">
                    <c:v>2026-07</c:v>
                  </c:pt>
                  <c:pt idx="99">
                    <c:v>2026-07</c:v>
                  </c:pt>
                  <c:pt idx="100">
                    <c:v>2026-07</c:v>
                  </c:pt>
                  <c:pt idx="101">
                    <c:v>2026-08</c:v>
                  </c:pt>
                  <c:pt idx="102">
                    <c:v>2026-08</c:v>
                  </c:pt>
                  <c:pt idx="103">
                    <c:v>2026-08</c:v>
                  </c:pt>
                  <c:pt idx="104">
                    <c:v>2026-08</c:v>
                  </c:pt>
                </c:lvl>
              </c:multiLvlStrCache>
            </c:multiLvlStrRef>
          </c:cat>
          <c:val>
            <c:numRef>
              <c:f>Sheet1!$B$2:$B$106</c:f>
              <c:numCache>
                <c:formatCode>General</c:formatCode>
                <c:ptCount val="105"/>
                <c:pt idx="0">
                  <c:v>0.3</c:v>
                </c:pt>
                <c:pt idx="1">
                  <c:v>0.353</c:v>
                </c:pt>
                <c:pt idx="2">
                  <c:v>0.371</c:v>
                </c:pt>
                <c:pt idx="3">
                  <c:v>0.336</c:v>
                </c:pt>
                <c:pt idx="4">
                  <c:v>0.331</c:v>
                </c:pt>
                <c:pt idx="5">
                  <c:v>0.237</c:v>
                </c:pt>
                <c:pt idx="6">
                  <c:v>0.325</c:v>
                </c:pt>
                <c:pt idx="7">
                  <c:v>0.304</c:v>
                </c:pt>
                <c:pt idx="8">
                  <c:v>0.305</c:v>
                </c:pt>
                <c:pt idx="9">
                  <c:v>0.245</c:v>
                </c:pt>
                <c:pt idx="10">
                  <c:v>0.31</c:v>
                </c:pt>
                <c:pt idx="11">
                  <c:v>0.409</c:v>
                </c:pt>
                <c:pt idx="12">
                  <c:v>0.523</c:v>
                </c:pt>
                <c:pt idx="13">
                  <c:v>0.36</c:v>
                </c:pt>
                <c:pt idx="14">
                  <c:v>0.341</c:v>
                </c:pt>
                <c:pt idx="15">
                  <c:v>0.433</c:v>
                </c:pt>
                <c:pt idx="16">
                  <c:v>0.394</c:v>
                </c:pt>
                <c:pt idx="17">
                  <c:v>0.472</c:v>
                </c:pt>
                <c:pt idx="18">
                  <c:v>0.345</c:v>
                </c:pt>
                <c:pt idx="19">
                  <c:v>0.26</c:v>
                </c:pt>
                <c:pt idx="20">
                  <c:v>0.329</c:v>
                </c:pt>
                <c:pt idx="21">
                  <c:v>0.439</c:v>
                </c:pt>
                <c:pt idx="22">
                  <c:v>0.449</c:v>
                </c:pt>
                <c:pt idx="23">
                  <c:v>0.384</c:v>
                </c:pt>
                <c:pt idx="24">
                  <c:v>0.428</c:v>
                </c:pt>
                <c:pt idx="25">
                  <c:v>0.265</c:v>
                </c:pt>
                <c:pt idx="26">
                  <c:v>0.235</c:v>
                </c:pt>
                <c:pt idx="27">
                  <c:v>0.537</c:v>
                </c:pt>
                <c:pt idx="28">
                  <c:v>0.648</c:v>
                </c:pt>
                <c:pt idx="29">
                  <c:v>0.473</c:v>
                </c:pt>
                <c:pt idx="30">
                  <c:v>0.292</c:v>
                </c:pt>
                <c:pt idx="31">
                  <c:v>0.272</c:v>
                </c:pt>
                <c:pt idx="32">
                  <c:v>0.397</c:v>
                </c:pt>
                <c:pt idx="33">
                  <c:v>0.55</c:v>
                </c:pt>
                <c:pt idx="34">
                  <c:v>0.25</c:v>
                </c:pt>
                <c:pt idx="35">
                  <c:v>0.285</c:v>
                </c:pt>
                <c:pt idx="36">
                  <c:v>0.23</c:v>
                </c:pt>
                <c:pt idx="37">
                  <c:v>0.282</c:v>
                </c:pt>
                <c:pt idx="38">
                  <c:v>0.269</c:v>
                </c:pt>
                <c:pt idx="39">
                  <c:v>0.368</c:v>
                </c:pt>
                <c:pt idx="40">
                  <c:v>0.242</c:v>
                </c:pt>
                <c:pt idx="41">
                  <c:v>0.228</c:v>
                </c:pt>
                <c:pt idx="42">
                  <c:v>0.234</c:v>
                </c:pt>
                <c:pt idx="43">
                  <c:v>0.277</c:v>
                </c:pt>
                <c:pt idx="44">
                  <c:v>0.214</c:v>
                </c:pt>
                <c:pt idx="45">
                  <c:v>0.188</c:v>
                </c:pt>
                <c:pt idx="46">
                  <c:v>0.212</c:v>
                </c:pt>
                <c:pt idx="47">
                  <c:v>0.262</c:v>
                </c:pt>
                <c:pt idx="48">
                  <c:v>0.25</c:v>
                </c:pt>
                <c:pt idx="49">
                  <c:v>0.225</c:v>
                </c:pt>
                <c:pt idx="50">
                  <c:v>0.195</c:v>
                </c:pt>
                <c:pt idx="51">
                  <c:v>0.241</c:v>
                </c:pt>
                <c:pt idx="52">
                  <c:v>0.238</c:v>
                </c:pt>
                <c:pt idx="53">
                  <c:v>0.254</c:v>
                </c:pt>
                <c:pt idx="54">
                  <c:v>0.252</c:v>
                </c:pt>
                <c:pt idx="55">
                  <c:v>0.172</c:v>
                </c:pt>
                <c:pt idx="56">
                  <c:v>0.159</c:v>
                </c:pt>
                <c:pt idx="57">
                  <c:v>0.202</c:v>
                </c:pt>
                <c:pt idx="58">
                  <c:v>0.233</c:v>
                </c:pt>
                <c:pt idx="59">
                  <c:v>0.362</c:v>
                </c:pt>
                <c:pt idx="60">
                  <c:v>0.325</c:v>
                </c:pt>
                <c:pt idx="61">
                  <c:v>0.288</c:v>
                </c:pt>
                <c:pt idx="62">
                  <c:v>0.312</c:v>
                </c:pt>
                <c:pt idx="63">
                  <c:v>0.361</c:v>
                </c:pt>
                <c:pt idx="64">
                  <c:v>0.373</c:v>
                </c:pt>
                <c:pt idx="65">
                  <c:v>0.69</c:v>
                </c:pt>
                <c:pt idx="66">
                  <c:v>0.301</c:v>
                </c:pt>
                <c:pt idx="67">
                  <c:v>0.397</c:v>
                </c:pt>
                <c:pt idx="68">
                  <c:v>0.274</c:v>
                </c:pt>
                <c:pt idx="69">
                  <c:v>0.319</c:v>
                </c:pt>
                <c:pt idx="70">
                  <c:v>0.211</c:v>
                </c:pt>
                <c:pt idx="71">
                  <c:v>0.2</c:v>
                </c:pt>
                <c:pt idx="72">
                  <c:v>0.238</c:v>
                </c:pt>
                <c:pt idx="73">
                  <c:v>0.246</c:v>
                </c:pt>
                <c:pt idx="74">
                  <c:v>0.264</c:v>
                </c:pt>
                <c:pt idx="75">
                  <c:v>0.374</c:v>
                </c:pt>
                <c:pt idx="76">
                  <c:v>0.733</c:v>
                </c:pt>
                <c:pt idx="77">
                  <c:v>0.419</c:v>
                </c:pt>
                <c:pt idx="78">
                  <c:v>0.307</c:v>
                </c:pt>
                <c:pt idx="79">
                  <c:v>0.472</c:v>
                </c:pt>
                <c:pt idx="80">
                  <c:v>0.427</c:v>
                </c:pt>
                <c:pt idx="81">
                  <c:v>0.393</c:v>
                </c:pt>
                <c:pt idx="82">
                  <c:v>0.328</c:v>
                </c:pt>
                <c:pt idx="83">
                  <c:v>0.321</c:v>
                </c:pt>
                <c:pt idx="84">
                  <c:v>0.294</c:v>
                </c:pt>
                <c:pt idx="85">
                  <c:v>0.316</c:v>
                </c:pt>
                <c:pt idx="86">
                  <c:v>0.31</c:v>
                </c:pt>
                <c:pt idx="87">
                  <c:v>0.247</c:v>
                </c:pt>
                <c:pt idx="88">
                  <c:v>0.219</c:v>
                </c:pt>
                <c:pt idx="89">
                  <c:v>0.225</c:v>
                </c:pt>
                <c:pt idx="90">
                  <c:v>0.233</c:v>
                </c:pt>
                <c:pt idx="91">
                  <c:v>0.243</c:v>
                </c:pt>
                <c:pt idx="92">
                  <c:v>0.208</c:v>
                </c:pt>
                <c:pt idx="93">
                  <c:v>0.553</c:v>
                </c:pt>
                <c:pt idx="94">
                  <c:v>0.308</c:v>
                </c:pt>
                <c:pt idx="95">
                  <c:v>0.283</c:v>
                </c:pt>
                <c:pt idx="96">
                  <c:v>0.406</c:v>
                </c:pt>
                <c:pt idx="97">
                  <c:v>0.284</c:v>
                </c:pt>
                <c:pt idx="98">
                  <c:v>0.259</c:v>
                </c:pt>
                <c:pt idx="99">
                  <c:v>0.211</c:v>
                </c:pt>
                <c:pt idx="100">
                  <c:v>0.215</c:v>
                </c:pt>
                <c:pt idx="101">
                  <c:v>0.234</c:v>
                </c:pt>
                <c:pt idx="102">
                  <c:v>0.156</c:v>
                </c:pt>
                <c:pt idx="103">
                  <c:v>0.149</c:v>
                </c:pt>
                <c:pt idx="104">
                  <c:v>0.274</c:v>
                </c:pt>
              </c:numCache>
            </c:numRef>
          </c:val>
        </c:ser>
        <c:dLbls>
          <c:numFmt formatCode="#,##0" sourceLinked="0"/>
          <c:txPr>
            <a:bodyPr/>
            <a:lstStyle/>
            <a:p>
              <a:pPr>
                <a:defRPr b="0" i="0" strike="noStrike" sz="1200" u="none">
                  <a:solidFill>
                    <a:srgbClr val="000000"/>
                  </a:solidFill>
                  <a:latin typeface="Arial"/>
                </a:defRPr>
              </a:pPr>
            </a:p>
          </c:txPr>
          <c:showLegendKey val="0"/>
          <c:showVal val="0"/>
          <c:showCatName val="0"/>
          <c:showSerName val="0"/>
          <c:showPercent val="0"/>
          <c:showBubbleSize val="0"/>
          <c:showLeaderLines val="0"/>
        </c:dLbls>
        <c:gapWidth val="15"/>
        <c:overlap val="0"/>
        <c:axId val="2094734554"/>
        <c:axId val="2094734552"/>
        <c:axId val="2094734556"/>
      </c:barChart>
      <c:catAx>
        <c:axId val="2094734554"/>
        <c:scaling>
          <c:orientation val="minMax"/>
        </c:scaling>
        <c:delete val="0"/>
        <c:axPos val="b"/>
        <c:numFmt formatCode="General" sourceLinked="1"/>
        <c:majorTickMark val="out"/>
        <c:minorTickMark val="none"/>
        <c:tickLblPos val="low"/>
        <c:spPr>
          <a:ln w="12700" cap="flat">
            <a:solidFill>
              <a:srgbClr val="CCCCCC"/>
            </a:solidFill>
            <a:prstDash val="solid"/>
            <a:round/>
          </a:ln>
        </c:spPr>
        <c:txPr>
          <a:bodyPr/>
          <a:lstStyle/>
          <a:p>
            <a:pPr>
              <a:defRPr sz="700" b="0" i="0" u="none" strike="noStrike">
                <a:solidFill>
                  <a:srgbClr val="6E6E6E"/>
                </a:solidFill>
                <a:latin typeface="Arial"/>
              </a:defRPr>
            </a:pPr>
            <a:endParaRPr lang="en-US"/>
          </a:p>
        </c:txPr>
        <c:crossAx val="2094734552"/>
        <c:crosses val="autoZero"/>
        <c:auto val="1"/>
        <c:lblAlgn val="ctr"/>
        <c:noMultiLvlLbl val="1"/>
        <c:tickLblSkip val="13"/>
      </c:catAx>
      <c:valAx>
        <c:axId val="2094734552"/>
        <c:scaling>
          <c:orientation val="minMax"/>
        </c:scaling>
        <c:delete val="0"/>
        <c:axPos val="l"/>
        <c:majorGridlines>
          <c:spPr>
            <a:ln w="9525" cap="flat">
              <a:solidFill>
                <a:srgbClr val="E5E5E5"/>
              </a:solidFill>
              <a:prstDash val="solid"/>
              <a:round/>
            </a:ln>
          </c:spPr>
        </c:majorGridlines>
        <c:numFmt formatCode="General" sourceLinked="0"/>
        <c:majorTickMark val="out"/>
        <c:minorTickMark val="none"/>
        <c:tickLblPos val="nextTo"/>
        <c:spPr>
          <a:ln w="12700" cap="flat">
            <a:noFill/>
            <a:prstDash val="solid"/>
            <a:round/>
          </a:ln>
        </c:spPr>
        <c:txPr>
          <a:bodyPr/>
          <a:lstStyle/>
          <a:p>
            <a:pPr>
              <a:defRPr sz="800" b="0" i="0" u="none" strike="noStrike">
                <a:solidFill>
                  <a:srgbClr val="6E6E6E"/>
                </a:solidFill>
                <a:latin typeface="Arial"/>
              </a:defRPr>
            </a:pPr>
            <a:endParaRPr lang="en-US"/>
          </a:p>
        </c:txPr>
        <c:crossAx val="2094734554"/>
        <c:crosses val="autoZero"/>
        <c:crossBetween val="between"/>
      </c:valAx>
      <c:spPr>
        <a:noFill/>
        <a:ln>
          <a:noFill/>
        </a:ln>
        <a:effectLst/>
      </c:spPr>
    </c:plotArea>
    <c:plotVisOnly val="1"/>
    <c:dispBlanksAs val="span"/>
  </c:chart>
  <c:spPr>
    <a:noFill/>
    <a:ln>
      <a:noFill/>
    </a:ln>
    <a:effectLst/>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roundedCorners val="1"/>
  <c:chart>
    <c:autoTitleDeleted val="1"/>
    <c:plotArea>
      <c:layout/>
      <c:barChart>
        <c:barDir val="col"/>
        <c:grouping val="clustered"/>
        <c:varyColors val="0"/>
        <c:ser>
          <c:idx val="0"/>
          <c:order val="0"/>
          <c:tx>
            <c:strRef>
              <c:f>Sheet1!$B$1</c:f>
              <c:strCache>
                <c:ptCount val="1"/>
                <c:pt idx="0">
                  <c:v>AIC</c:v>
                </c:pt>
              </c:strCache>
            </c:strRef>
          </c:tx>
          <c:spPr>
            <a:solidFill>
              <a:srgbClr val="E8622C"/>
            </a:solidFill>
            <a:effectLst/>
          </c:spPr>
          <c:invertIfNegative val="0"/>
          <c:dLbls>
            <c:numFmt formatCode="#,##0" sourceLinked="0"/>
            <c:txPr>
              <a:bodyPr/>
              <a:lstStyle/>
              <a:p>
                <a:pPr>
                  <a:defRPr b="0" i="0" strike="noStrike" sz="1200" u="none">
                    <a:solidFill>
                      <a:srgbClr val="000000"/>
                    </a:solidFill>
                    <a:latin typeface="Arial"/>
                  </a:defRPr>
                </a:pPr>
              </a:p>
            </c:txPr>
            <c:showLegendKey val="0"/>
            <c:showVal val="0"/>
            <c:showCatName val="0"/>
            <c:showSerName val="0"/>
            <c:showPercent val="0"/>
            <c:showBubbleSize val="0"/>
            <c:showLeaderLines val="0"/>
          </c:dLbls>
          <c:dPt>
            <c:idx val="0"/>
            <c:invertIfNegative val="0"/>
            <c:bubble3D val="0"/>
            <c:spPr>
              <a:solidFill>
                <a:srgbClr val="E8622C"/>
              </a:solidFill>
              <a:effectLst/>
            </c:spPr>
          </c:dPt>
          <c:dPt>
            <c:idx val="1"/>
            <c:invertIfNegative val="0"/>
            <c:bubble3D val="0"/>
            <c:spPr>
              <a:solidFill>
                <a:srgbClr val="D6D6D6"/>
              </a:solidFill>
              <a:effectLst/>
            </c:spPr>
          </c:dPt>
          <c:dPt>
            <c:idx val="2"/>
            <c:invertIfNegative val="0"/>
            <c:bubble3D val="0"/>
            <c:spPr>
              <a:solidFill>
                <a:srgbClr val="D6D6D6"/>
              </a:solidFill>
              <a:effectLst/>
            </c:spPr>
          </c:dPt>
          <c:dPt>
            <c:idx val="3"/>
            <c:invertIfNegative val="0"/>
            <c:bubble3D val="0"/>
            <c:spPr>
              <a:solidFill>
                <a:srgbClr val="D6D6D6"/>
              </a:solidFill>
              <a:effectLst/>
            </c:spPr>
          </c:dPt>
          <c:dPt>
            <c:idx val="4"/>
            <c:invertIfNegative val="0"/>
            <c:bubble3D val="0"/>
            <c:spPr>
              <a:solidFill>
                <a:srgbClr val="D6D6D6"/>
              </a:solidFill>
              <a:effectLst/>
            </c:spPr>
          </c:dPt>
          <c:cat>
            <c:multiLvlStrRef>
              <c:f>Sheet1!$A$2:$A$6</c:f>
              <c:multiLvlStrCache>
                <c:ptCount val="5"/>
                <c:lvl>
                  <c:pt idx="0">
                    <c:v>EGARCH
Skewed-t</c:v>
                  </c:pt>
                  <c:pt idx="1">
                    <c:v>EGARCH
Student-t</c:v>
                  </c:pt>
                  <c:pt idx="2">
                    <c:v>GJR
Skewed-t</c:v>
                  </c:pt>
                  <c:pt idx="3">
                    <c:v>GJR
Student-t</c:v>
                  </c:pt>
                  <c:pt idx="4">
                    <c:v>GARCH
Skewed-t</c:v>
                  </c:pt>
                </c:lvl>
              </c:multiLvlStrCache>
            </c:multiLvlStrRef>
          </c:cat>
          <c:val>
            <c:numRef>
              <c:f>Sheet1!$B$2:$B$6</c:f>
              <c:numCache>
                <c:formatCode>General</c:formatCode>
                <c:ptCount val="5"/>
                <c:pt idx="0">
                  <c:v>175063</c:v>
                </c:pt>
                <c:pt idx="1">
                  <c:v>175068</c:v>
                </c:pt>
                <c:pt idx="2">
                  <c:v>175282</c:v>
                </c:pt>
                <c:pt idx="3">
                  <c:v>175287</c:v>
                </c:pt>
                <c:pt idx="4">
                  <c:v>175289</c:v>
                </c:pt>
              </c:numCache>
            </c:numRef>
          </c:val>
        </c:ser>
        <c:dLbls>
          <c:numFmt formatCode="#,##0" sourceLinked="0"/>
          <c:txPr>
            <a:bodyPr/>
            <a:lstStyle/>
            <a:p>
              <a:pPr>
                <a:defRPr b="0" i="0" strike="noStrike" sz="1200" u="none">
                  <a:solidFill>
                    <a:srgbClr val="000000"/>
                  </a:solidFill>
                  <a:latin typeface="Arial"/>
                </a:defRPr>
              </a:pPr>
            </a:p>
          </c:txPr>
          <c:showLegendKey val="0"/>
          <c:showVal val="0"/>
          <c:showCatName val="0"/>
          <c:showSerName val="0"/>
          <c:showPercent val="0"/>
          <c:showBubbleSize val="0"/>
          <c:showLeaderLines val="0"/>
        </c:dLbls>
        <c:gapWidth val="35"/>
        <c:overlap val="0"/>
        <c:axId val="2094734554"/>
        <c:axId val="2094734552"/>
        <c:axId val="2094734556"/>
      </c:barChart>
      <c:catAx>
        <c:axId val="2094734554"/>
        <c:scaling>
          <c:orientation val="minMax"/>
        </c:scaling>
        <c:delete val="0"/>
        <c:axPos val="b"/>
        <c:numFmt formatCode="General" sourceLinked="1"/>
        <c:majorTickMark val="out"/>
        <c:minorTickMark val="none"/>
        <c:tickLblPos val="low"/>
        <c:spPr>
          <a:ln w="12700" cap="flat">
            <a:solidFill>
              <a:srgbClr val="CCCCCC"/>
            </a:solidFill>
            <a:prstDash val="solid"/>
            <a:round/>
          </a:ln>
        </c:spPr>
        <c:txPr>
          <a:bodyPr/>
          <a:lstStyle/>
          <a:p>
            <a:pPr>
              <a:defRPr sz="1050" b="0" i="0" u="none" strike="noStrike">
                <a:solidFill>
                  <a:srgbClr val="333333"/>
                </a:solidFill>
                <a:latin typeface="Arial"/>
              </a:defRPr>
            </a:pPr>
            <a:endParaRPr lang="en-US"/>
          </a:p>
        </c:txPr>
        <c:crossAx val="2094734552"/>
        <c:crosses val="autoZero"/>
        <c:auto val="1"/>
        <c:lblAlgn val="ctr"/>
        <c:noMultiLvlLbl val="1"/>
      </c:catAx>
      <c:valAx>
        <c:axId val="2094734552"/>
        <c:scaling>
          <c:orientation val="minMax"/>
          <c:min val="174900"/>
        </c:scaling>
        <c:delete val="0"/>
        <c:axPos val="l"/>
        <c:majorGridlines>
          <c:spPr>
            <a:ln w="9525" cap="flat">
              <a:solidFill>
                <a:srgbClr val="E5E5E5"/>
              </a:solidFill>
              <a:prstDash val="solid"/>
              <a:round/>
            </a:ln>
          </c:spPr>
        </c:majorGridlines>
        <c:title>
          <c:tx>
            <c:rich>
              <a:bodyPr/>
              <a:lstStyle/>
              <a:p>
                <a:pPr>
                  <a:defRPr sz="1000" b="0" i="0" u="none" strike="noStrike">
                    <a:solidFill>
                      <a:srgbClr val="6E6E6E"/>
                    </a:solidFill>
                    <a:latin typeface="Arial"/>
                  </a:defRPr>
                </a:pPr>
                <a:r>
                  <a:rPr sz="1000" b="0" i="0" u="none" strike="noStrike">
                    <a:solidFill>
                      <a:srgbClr val="6E6E6E"/>
                    </a:solidFill>
                    <a:latin typeface="Arial"/>
                  </a:rPr>
                  <a:t>AIC (düşük = iyi)</a:t>
                </a:r>
              </a:p>
            </c:rich>
          </c:tx>
          <c:layout/>
          <c:overlay val="0"/>
        </c:title>
        <c:numFmt formatCode="General" sourceLinked="0"/>
        <c:majorTickMark val="out"/>
        <c:minorTickMark val="none"/>
        <c:tickLblPos val="nextTo"/>
        <c:spPr>
          <a:ln w="12700" cap="flat">
            <a:noFill/>
            <a:prstDash val="solid"/>
            <a:round/>
          </a:ln>
        </c:spPr>
        <c:txPr>
          <a:bodyPr/>
          <a:lstStyle/>
          <a:p>
            <a:pPr>
              <a:defRPr sz="900" b="0" i="0" u="none" strike="noStrike">
                <a:solidFill>
                  <a:srgbClr val="6E6E6E"/>
                </a:solidFill>
                <a:latin typeface="Arial"/>
              </a:defRPr>
            </a:pPr>
            <a:endParaRPr lang="en-US"/>
          </a:p>
        </c:txPr>
        <c:crossAx val="2094734554"/>
        <c:crosses val="autoZero"/>
        <c:crossBetween val="between"/>
      </c:valAx>
      <c:spPr>
        <a:noFill/>
        <a:ln>
          <a:noFill/>
        </a:ln>
        <a:effectLst/>
      </c:spPr>
    </c:plotArea>
    <c:plotVisOnly val="1"/>
    <c:dispBlanksAs val="span"/>
  </c:chart>
  <c:spPr>
    <a:noFill/>
    <a:ln>
      <a:noFill/>
    </a:ln>
    <a:effectLst/>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roundedCorners val="1"/>
  <c:chart>
    <c:title>
      <c:tx>
        <c:rich>
          <a:bodyPr/>
          <a:lstStyle/>
          <a:p>
            <a:pPr>
              <a:defRPr sz="1150" b="0" i="0" u="none" strike="noStrike">
                <a:solidFill>
                  <a:srgbClr val="6E6E6E"/>
                </a:solidFill>
                <a:latin typeface="Calibri"/>
              </a:defRPr>
            </a:pPr>
            <a:r>
              <a:rPr sz="1150" b="0" i="0" u="none" strike="noStrike">
                <a:solidFill>
                  <a:srgbClr val="6E6E6E"/>
                </a:solidFill>
                <a:latin typeface="Calibri"/>
              </a:rPr>
              <a:t>OOS Sıralaması (1 = en iyi)</a:t>
            </a:r>
          </a:p>
        </c:rich>
      </c:tx>
      <c:layout/>
      <c:overlay val="0"/>
    </c:title>
    <c:autoTitleDeleted val="0"/>
    <c:plotArea>
      <c:layout/>
      <c:barChart>
        <c:barDir val="col"/>
        <c:grouping val="clustered"/>
        <c:varyColors val="0"/>
        <c:ser>
          <c:idx val="0"/>
          <c:order val="0"/>
          <c:tx>
            <c:strRef>
              <c:f>Sheet1!$B$1</c:f>
              <c:strCache>
                <c:ptCount val="1"/>
                <c:pt idx="0">
                  <c:v>RMSE Sırası (1=en iyi)</c:v>
                </c:pt>
              </c:strCache>
            </c:strRef>
          </c:tx>
          <c:spPr>
            <a:solidFill>
              <a:srgbClr val="111111"/>
            </a:solidFill>
            <a:effectLst/>
          </c:spPr>
          <c:invertIfNegative val="0"/>
          <c:dLbls>
            <c:numFmt formatCode="#,##0" sourceLinked="0"/>
            <c:txPr>
              <a:bodyPr/>
              <a:lstStyle/>
              <a:p>
                <a:pPr>
                  <a:defRPr b="0" i="0" strike="noStrike" sz="1200" u="none">
                    <a:solidFill>
                      <a:srgbClr val="000000"/>
                    </a:solidFill>
                    <a:latin typeface="Arial"/>
                  </a:defRPr>
                </a:pPr>
              </a:p>
            </c:txPr>
            <c:showLegendKey val="0"/>
            <c:showVal val="0"/>
            <c:showCatName val="0"/>
            <c:showSerName val="0"/>
            <c:showPercent val="0"/>
            <c:showBubbleSize val="0"/>
            <c:showLeaderLines val="0"/>
          </c:dLbls>
          <c:cat>
            <c:multiLvlStrRef>
              <c:f>Sheet1!$A$2:$A$5</c:f>
              <c:multiLvlStrCache>
                <c:ptCount val="4"/>
                <c:lvl>
                  <c:pt idx="0">
                    <c:v>GARCH
Skewt</c:v>
                  </c:pt>
                  <c:pt idx="1">
                    <c:v>GJR
Student-t</c:v>
                  </c:pt>
                  <c:pt idx="2">
                    <c:v>GJR
Skewt</c:v>
                  </c:pt>
                  <c:pt idx="3">
                    <c:v>EGARCH
Skewt</c:v>
                  </c:pt>
                </c:lvl>
              </c:multiLvlStrCache>
            </c:multiLvlStrRef>
          </c:cat>
          <c:val>
            <c:numRef>
              <c:f>Sheet1!$B$2:$B$5</c:f>
              <c:numCache>
                <c:formatCode>General</c:formatCode>
                <c:ptCount val="4"/>
                <c:pt idx="0">
                  <c:v>4</c:v>
                </c:pt>
                <c:pt idx="1">
                  <c:v>3</c:v>
                </c:pt>
                <c:pt idx="2">
                  <c:v>2</c:v>
                </c:pt>
                <c:pt idx="3">
                  <c:v>1</c:v>
                </c:pt>
              </c:numCache>
            </c:numRef>
          </c:val>
        </c:ser>
        <c:ser>
          <c:idx val="1"/>
          <c:order val="1"/>
          <c:tx>
            <c:strRef>
              <c:f>Sheet1!$C$1</c:f>
              <c:strCache>
                <c:ptCount val="1"/>
                <c:pt idx="0">
                  <c:v>QLIKE Sırası (1=en iyi)</c:v>
                </c:pt>
              </c:strCache>
            </c:strRef>
          </c:tx>
          <c:spPr>
            <a:solidFill>
              <a:srgbClr val="E8622C"/>
            </a:solidFill>
            <a:effectLst/>
          </c:spPr>
          <c:invertIfNegative val="0"/>
          <c:dLbls>
            <c:numFmt formatCode="#,##0" sourceLinked="0"/>
            <c:txPr>
              <a:bodyPr/>
              <a:lstStyle/>
              <a:p>
                <a:pPr>
                  <a:defRPr b="0" i="0" strike="noStrike" sz="1200" u="none">
                    <a:solidFill>
                      <a:srgbClr val="000000"/>
                    </a:solidFill>
                    <a:latin typeface="Arial"/>
                  </a:defRPr>
                </a:pPr>
              </a:p>
            </c:txPr>
            <c:showLegendKey val="0"/>
            <c:showVal val="0"/>
            <c:showCatName val="0"/>
            <c:showSerName val="0"/>
            <c:showPercent val="0"/>
            <c:showBubbleSize val="0"/>
            <c:showLeaderLines val="0"/>
          </c:dLbls>
          <c:cat>
            <c:multiLvlStrRef>
              <c:f>Sheet1!$A$2:$A$5</c:f>
              <c:multiLvlStrCache>
                <c:ptCount val="4"/>
                <c:lvl>
                  <c:pt idx="0">
                    <c:v>GARCH
Skewt</c:v>
                  </c:pt>
                  <c:pt idx="1">
                    <c:v>GJR
Student-t</c:v>
                  </c:pt>
                  <c:pt idx="2">
                    <c:v>GJR
Skewt</c:v>
                  </c:pt>
                  <c:pt idx="3">
                    <c:v>EGARCH
Skewt</c:v>
                  </c:pt>
                </c:lvl>
              </c:multiLvlStrCache>
            </c:multiLvlStrRef>
          </c:cat>
          <c:val>
            <c:numRef>
              <c:f>Sheet1!$C$2:$C$5</c:f>
              <c:numCache>
                <c:formatCode>General</c:formatCode>
                <c:ptCount val="4"/>
                <c:pt idx="0">
                  <c:v>1</c:v>
                </c:pt>
                <c:pt idx="1">
                  <c:v>2</c:v>
                </c:pt>
                <c:pt idx="2">
                  <c:v>3</c:v>
                </c:pt>
                <c:pt idx="3">
                  <c:v>4</c:v>
                </c:pt>
              </c:numCache>
            </c:numRef>
          </c:val>
        </c:ser>
        <c:dLbls>
          <c:numFmt formatCode="#,##0" sourceLinked="0"/>
          <c:txPr>
            <a:bodyPr/>
            <a:lstStyle/>
            <a:p>
              <a:pPr>
                <a:defRPr b="0" i="0" strike="noStrike" sz="1200" u="none">
                  <a:solidFill>
                    <a:srgbClr val="000000"/>
                  </a:solidFill>
                  <a:latin typeface="Arial"/>
                </a:defRPr>
              </a:pPr>
            </a:p>
          </c:txPr>
          <c:showLegendKey val="0"/>
          <c:showVal val="0"/>
          <c:showCatName val="0"/>
          <c:showSerName val="0"/>
          <c:showPercent val="0"/>
          <c:showBubbleSize val="0"/>
          <c:showLeaderLines val="0"/>
        </c:dLbls>
        <c:gapWidth val="25"/>
        <c:overlap val="0"/>
        <c:axId val="2094734554"/>
        <c:axId val="2094734552"/>
        <c:axId val="2094734556"/>
      </c:barChart>
      <c:catAx>
        <c:axId val="2094734554"/>
        <c:scaling>
          <c:orientation val="minMax"/>
        </c:scaling>
        <c:delete val="0"/>
        <c:axPos val="b"/>
        <c:numFmt formatCode="General" sourceLinked="1"/>
        <c:majorTickMark val="out"/>
        <c:minorTickMark val="none"/>
        <c:tickLblPos val="low"/>
        <c:spPr>
          <a:ln w="12700" cap="flat">
            <a:solidFill>
              <a:srgbClr val="CCCCCC"/>
            </a:solidFill>
            <a:prstDash val="solid"/>
            <a:round/>
          </a:ln>
        </c:spPr>
        <c:txPr>
          <a:bodyPr/>
          <a:lstStyle/>
          <a:p>
            <a:pPr>
              <a:defRPr sz="950" b="0" i="0" u="none" strike="noStrike">
                <a:solidFill>
                  <a:srgbClr val="333333"/>
                </a:solidFill>
                <a:latin typeface="Arial"/>
              </a:defRPr>
            </a:pPr>
            <a:endParaRPr lang="en-US"/>
          </a:p>
        </c:txPr>
        <c:crossAx val="2094734552"/>
        <c:crosses val="autoZero"/>
        <c:auto val="1"/>
        <c:lblAlgn val="ctr"/>
        <c:noMultiLvlLbl val="1"/>
      </c:catAx>
      <c:valAx>
        <c:axId val="2094734552"/>
        <c:scaling>
          <c:orientation val="minMax"/>
          <c:max val="4.5"/>
          <c:min val="0"/>
        </c:scaling>
        <c:delete val="1"/>
        <c:axPos val="l"/>
        <c:numFmt formatCode="General" sourceLinked="0"/>
        <c:majorTickMark val="out"/>
        <c:minorTickMark val="none"/>
        <c:tickLblPos val="nextTo"/>
        <c:spPr>
          <a:ln w="12700" cap="flat">
            <a:noFill/>
            <a:prstDash val="solid"/>
            <a:round/>
          </a:ln>
        </c:spPr>
        <c:txPr>
          <a:bodyPr/>
          <a:lstStyle/>
          <a:p>
            <a:pPr>
              <a:defRPr sz="900" b="0" i="0" u="none" strike="noStrike">
                <a:solidFill>
                  <a:srgbClr val="6E6E6E"/>
                </a:solidFill>
                <a:latin typeface="Arial"/>
              </a:defRPr>
            </a:pPr>
            <a:endParaRPr lang="en-US"/>
          </a:p>
        </c:txPr>
        <c:crossAx val="2094734554"/>
        <c:crosses val="autoZero"/>
        <c:crossBetween val="between"/>
      </c:valAx>
      <c:spPr>
        <a:noFill/>
        <a:ln>
          <a:noFill/>
        </a:ln>
        <a:effectLst/>
      </c:spPr>
    </c:plotArea>
    <c:legend>
      <c:legendPos val="b"/>
      <c:overlay val="0"/>
      <c:txPr>
        <a:bodyPr/>
        <a:lstStyle/>
        <a:p>
          <a:pPr>
            <a:defRPr sz="950">
              <a:solidFill>
                <a:srgbClr val="6E6E6E"/>
              </a:solidFill>
            </a:defRPr>
          </a:pPr>
          <a:endParaRPr lang="en-US"/>
        </a:p>
      </c:txPr>
    </c:legend>
    <c:plotVisOnly val="1"/>
    <c:dispBlanksAs val="span"/>
  </c:chart>
  <c:spPr>
    <a:noFill/>
    <a:ln>
      <a:noFill/>
    </a:ln>
    <a:effectLst/>
  </c:spPr>
  <c:externalData r:id="rId1">
    <c:autoUpdate val="0"/>
  </c:externalData>
</c:chartSpace>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1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2.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SLAYT 1 — KAPAK
Herkese merhaba. Bugün sizlere dört aydır üzerinde çalıştığım bitirme projemi anlatacağım: Bitcoin'in saatlik fiyat hareketlerindeki 'volatiliteyi', yani dalgalanma şiddetini, GARCH ailesi adı verilen istatistiksel modellerle nasıl tahmin etmeye çalıştığımı.
Kısaca konuyu şöyle özetleyebilirim: Bitcoin fiyatı sürekli iniyor çıkıyor, ama bazen bu iniş çıkışlar çok sakin, bazen de çok sert oluyor. Ben de 'bu sertliğin kendisini önceden tahmin edebilir miyiz?' sorusuna cevap aradım. Şimdi bu yolculuğu sizinle adım adım paylaşacağım.</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SLAYT 10 — ÖRNEKLEM DIŞI DOĞRULAMA VE DÜRÜST BİR İTİRAF
Bir modelin sadece eğitildiği veride iyi görünmesi yetmez; hiç görmediği, yeni veride de iyi çalışması lazım. Bunu test etmek için veriyi yüzde 80 eğitim, yüzde 20 test olarak ayırdım ve 1000 gözlemlik kayan bir pencereyle, her 24 saatte bir modelleri yeniden eğiterek örneklem dışı tahminler ürettim.
Burada sizinle dürüst bir bulguyu paylaşmak istiyorum, çünkü bilimsel çalışmada bu tür nüansları görmezden gelmemek gerekiyor: EGARCH modelim örneklem içinde en iyisiydi ve örneklem dışında da en iyi RMSE değerine sahipti, ama QLIKE adı verilen başka bir hata ölçütünde son sıraya düştü. Bu, modelin belki de eğitim verisine biraz fazla uyum sağladığına, yani 'overfitting' yaptığına işaret edebilir.
Ama bunu kesin bir yargıya çevirmedim: Newey-West düzeltmeli Diebold-Mariano testi, modeller arasındaki bu farkın istatistiksel olarak anlamlı olmadığını gösterdi (p=0,595). Yani pratikte modeller arasında kesin bir üstünlük yok — ve bunu raporumda açıkça belirttim.</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SLAYT 11 — VALUE AT RISK VE DÜRÜST SINIRLAR
Son olarak, bu modelin gerçek dünyada bir işe yarayıp yaramadığını, risk yönetiminde çok kullanılan bir araçla test ettim: Value at Risk, yani VaR. Basitçe VaR, 'yüzde 95 ihtimalle kaybımız şu sınırı aşmaz' diyen bir risk sınırı.
Nihai modelimle yüzde 95 ve yüzde 99 güven seviyelerinde VaR hesapladım ve gerçek veriyle karşılaştırdım — buna 'backtesting' deniyor. Kupiec testi sonucunda, her iki seviyede de gerçekleşen ihlal sayısı beklenenin altında çıktı: yüzde 95 seviyesinde beklenen ihlal oranı yüzde 5 iken gerçekleşen sadece yüzde 2,4; yüzde 99'da ise beklenen yüzde 1 iken gerçekleşen yüzde 0,43.
Bu istatistiksel olarak testin reddedilmesi anlamına geliyor — ama önemli bir nüans var: ihlallerin AZ olması, modelin riski OLDUĞUNDAN FAZLA tahmin ettiği, yani aşırı temkinli (muhafazakâr) davrandığı anlamına geliyor. Bu da bir kusur, ama tehlikeli bir kusur değil — 'çok temkinli' olmak, 'çok iyimser' olmaktan çok daha az risklidir. Raporumda bunu bir sınırlılık olarak ele aldım ve gelecekte Expected Shortfall gibi alternatif ölçütlerin denenmesini önerdim.</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SLAYT 12 — KAPANIŞ
Toparlamak gerekirse: bu projede Bitcoin'in saatlik volatilitesini modellemek için 15 farklı GARCH modelini sistematik biçimde karşılaştırdım. En güçlü aday olarak EGARCH(1,1) × Skewed-t modeli öne çıktı — durağan yapısı, istatistiksel olarak anlamlı kaldıraç etkisi ve literatürle (Katsiampa, 2017) örtüşen sonuçlarıyla.
Ama benim için asıl değerli olan şu oldu: bir modeli kurmak kadar, onun sınırlarını da dürüstçe göstermek. Veri setindeki boşlukların kriz anlarıyla örtüşmesi, örneklem dışında ortaya çıkan olası aşırı uyum sinyali, VaR'ın aşırı temkinli kalibrasyonu — bunların hepsini raporumda ayrı başlıklar altında, gizlemeden ele aldım. Bilimsel bir çalışmayı değerli kılan da bence tam olarak bu şeffaflık.
Beni dinlediğiniz için çok teşekkür ederim, sorularınızı bekliyorum.</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SLAYT 2 — PROJENİN AMACI
Bitcoin gibi kripto paralar, geleneksel varlıklara göre çok daha sert fiyat hareketleri yaşıyor. Yatırımcılar ve risk yöneticileri için asıl kritik soru genelde 'fiyat ne olacak' değil, 'piyasa ne kadar sert oynayacak' sorusu — çünkü risk yönetimi, pozisyon büyüklüğü, teminat hesapları hep bu dalgalanma şiddetine dayanıyor. Ben de bu projede tam olarak buna odaklandım.
Burada önemli bir ayrımı netleştirmek istiyorum, çünkü çoğu kişi 'fiyat tahmini' ile 'volatilite tahmini'ni karıştırıyor. Ben Bitcoin'in yarın kaç dolar olacağını tahmin etmeye çalışmadım — bu, finans literatüründe neredeyse imkânsız kabul edilir, çünkü piyasalar büyük ölçüde rastgele yürür (random walk).
Benim hedefim farklıydı: piyasanın ne kadar sert oynayacağını, yani dalgalanmanın büyüklüğünü tahmin etmek. Çünkü volatilitenin kendine has bir örüntüsü var — sakin dönemler sakin kalma, fırtınalı dönemler fırtınalı kalma eğiliminde. Buna literatürde 'volatilite kümelenmesi' deniyor.
Teknik olarak ifade edersek: amacım, BTC-USD saatlik logaritmik getirilerinin koşullu varyansını GARCH ailesi modelleriyle modellemek ve örneklem dışında test etmekti.</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SLAYT 3 — LİTERATÜR TARAMASI
Bu tür bir analize başlamadan önce, benden önce bu konuda çalışan araştırmacılara bakmak gerekiyordu — boş bir sayfadan başlamak yerine, alanın nerede durduğunu bilmek istedim.
Beş temel çalışmaya baktım: Katsiampa (2017), Bitcoin volatilitesi için EGARCH modelinin en iyi performansı verdiğini bulmuş — birazdan göstereceğim gibi, ben de aynı sonuca ulaştım, bu da bulgularımı literatürle doğrulanmış kılıyor. Chu ve arkadaşları (2017), kripto paralarda GARCH etkisinin genel olarak güçlü olduğunu göstermiş. Bouri ve arkadaşları (2017) ise Bitcoin'de kaldıraç etkisinin zayıf olduğunu bulmuş — ilginç biçimde benim bulgularım bundan biraz farklılaştı, bunu asimetri slaytında karşılaştıracağım. Dyhrberg (2016), Bitcoin'in volatilite yapısı bakımından altına benzediğini öne sürmüş. Ve tabii Nelson (1991) — EGARCH modelinin orijinal, temel makalesi.
(Hocama not: Literatürdeki bulgularla kendi sonuçlarımı karşılaştırmalı olarak raporumun 'Literatür Karşılaştırması' bölümünde detaylı ele aldım.)</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SLAYT 4 — VERİ SETİ
Her analiz, kullandığı veri kadar güvenilirdir; bu yüzden önce veri setimi tanıtmak istiyorum. yfinance kütüphanesi üzerinden BTC-USD paritesinin saatlik kapanış fiyatlarını indirdim — tam 730 günlük, yani yaklaşık iki yıllık bir pencere: Ağustos 2024'ten Ağustos 2026'ya kadar.
Ham veri 17.328 gözlemden oluşuyordu. Az sonra anlatacağım temizleme sürecinin ardından elimde 17.324 sağlam gözlem kaldı. Sayı olarak kayıp çok küçük görünüyor — binde birden az — ama bu kaybın NEREDE gerçekleştiği, projenin en ilginç bulgularından birine kapı açtı.</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SLAYT 5 — VERİDEKİ BOŞLUKLAR
Veriyi temizlerken saatlik zaman damgalarında toplam 190 saatlik eksiklik buldum. Bunları 3 saatten kısa ve uzun olmak üzere ikiye ayırdım: kısa boşlukları (2 saat) lineer interpolasyonla doldurdum, 3 saatten uzun 5 büyük boşluğu (toplam 188 saat) ise örneklemden tamamen çıkardım — çünkü uzun boşlukları doldurmaya çalışmak yapay ve gerçekçi olmayan bir getiri serisi üretiyor, bu da istatistikleri (özellikle kurtosis'i) yapay şekilde şişiriyor.
İşte burada ilginç bir bulgu ortaya çıktı: bu 5 boşluktan ikisi -17 ve 29 Kasım 2025- doğrudan gerçek piyasa çöküşüyle örtüşüyor. Diğer üçü ise büyük bir fiyat hareketi olmadan gerçekleşmiş, yani muhtemelen teknik API kesintileri.
(Hocamıza not: Bu durum istatistikte 'missing not at random' olarak bilinir — eksik verinin rastgele olmaması. Bu, modelin kriz dönemi dinamiklerini tam öğrenemediği anlamına geliyor ve raporumda bunu bir sınırlılık olarak ayrıca ele aldım.)</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SLAYT 6 — TANIMLAYICI İSTATİSTİKLER
Temiz veriye istatistiksel olarak baktığımda, kripto paralarda beklenen tanıdık bir karakter ortaya çıktı. Önce 'kalın kuyruk' dediğimiz olgu: fazladan kurtosis değeri 9,82 çıktı. Bunun anlamı şu — çok büyük, aşırı uçtaki getiriler, normal dağılımın öngördüğünden çok daha sık yaşanıyor. Yani 'kuğu' dediğimiz beklenmedik büyük hareketler, Bitcoin'de aslında pek de nadir değil.
İkinci olarak çarpıklık -0,17 çıktı, yani hafif sola çarpık bir dağılım var; sert düşüşler sert yükselişlere göre biraz daha olası. Jarque-Bera normallik testi de bu tabloyu doğruluyor: p-değeri sıfıra çok yakın, yani getirilerin normal dağıldığı hipotezini kesin biçimde reddediyoruz.
Sağdaki grafik ise 'volatilite kümelenmesi' dediğimiz olguyu gösteriyor: haftalık ortalama mutlak getiriye baktığımızda, yüksek dalgalanma dönemlerinin (turuncu yüksek çubuklar) kendi aralarında kümelendiğini görüyoruz — sakin haftalar sakin, fırtınalı haftalar fırtınalı komşularla bir arada. İşte GARCH modellerinin tam olarak yakaladığı örüntü bu.</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SLAYT 7 — GARCH KAVRAMI (BASİT ANLATIM)
Şimdi az önce bahsettiğim modelin ne olduğunu, teknik detaya boğulmadan anlatmak istiyorum. GARCH (Genelleştirilmiş Otoregresif Koşullu Değişen Varyans) modeli aslında üç basit fikre dayanıyor.
Birincisi: bugünün volatilitesi, dünkü volatiliteye bakar — yani volatilite kümelenmesi, az önce gösterdiğim grafikteki örüntü.
İkincisi: kötü haberler piyasayı iyi haberlerden daha çok sarsar; buna 'kaldıraç etkisi' deniyor ve birazdan ayrı bir slaytta bulgularımı paylaşacağım.
Üçüncüsü: uç değerleri doğru yakalamak için normal dağılım yerine 'kalın kuyruklu' dağılımlar (Student-t ve Skewed-t) kullanıyoruz — çünkü Bitcoin'de aşırı hareketler normalin öngördüğünden çok daha sık.
(Hocamıza not: Bu ailede dört model test ettim — ARCH (Engle, 1982), GARCH (Bollerslev, 1986), asimetriyi yakalayan EGARCH (Nelson, 1991) ve GJR-GARCH (Glosten-Jagannathan-Runkle, 1993). Her birini üç farklı hata dağılımıyla (Normal, Student-t, Skewed-t) kurarak toplam 15 model karşılaştırdım.)</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SLAYT 8 — MODEL KARŞILAŞTIRMASI
Elimde dört volatilite yapısı (ARCH, GARCH, EGARCH, GJR-GARCH) ve üç hata dağılımı (Normal, Student-t, Skewed-t) vardı; bunları kombinleyerek toplam 15 model kurdum, hepsini aynı koşullarda (aynı ortalama denklemi — AR(2) — ile) test ettim.
Karşılaştırma ölçütüm AIC (Akaike Bilgi Kriteri) oldu — düşük değer daha iyi model demek. Soldaki grafikte gördüğünüz gibi Normal dağılımlı modeller açık ara en kötü performansı gösterdi (grafiğe bile almadım), kalın kuyruklu dağılımlar belirgin şekilde daha iyi.
Kazanan model EGARCH(1,1) × Skewed-t oldu: AIC değeri 175.063 ile en düşük, kalıcılık parametresi β=0,948 ile 1'in altında yani durağan (patlayıcı olmayan) bir süreç, ve kaldıraç etkisi katsayısı istatistiksel olarak anlamlı (p=0,003). Bu sonuç literatürdeki Katsiampa (2017) çalışmasının Bitcoin için bulduğu sonuçla birebir örtüşüyor.</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SLAYT 9 — ASİMETRİ / KALDIRAÇ ETKİSİ
Finans literatüründe çok bilinen bir olguyu kendi verimde de test ettim: 'kaldıraç etkisi'. Fikir şu — piyasada kötü bir haber geldiğinde (fiyat düşünce) volatilite, aynı büyüklükteki iyi bir haberden (fiyat yükselince) daha fazla artıyor. Yani negatif ve pozitif şoklar simetrik etki yaratmıyor.
Bunu yakalamak için iki farklı model kullandım: EGARCH ve GJR-GARCH. İkisi de bu asimetriyi doğruladı — EGARCH'ta gamma katsayısı -0,027, GJR'de ise +0,047 çıktı; farklı işaretli olmaları normal, çünkü iki model matematiksel olarak farklı kurulmuş ama ekonomik olarak aynı şeyi söylüyorlar. İkisi de istatistiksel olarak anlamlı (p&lt;0,01).
(Hocamıza not: Bu etki yalnızca kalın kuyruklu dağılımlarda -Student-t ve Skewed-t- anlamlı çıktı; Normal dağılımda gamma katsayısı istatistiksel olarak anlamsızdı. Bu da dağılım varsayımının model bulgularını ne kadar etkilediğini gösteriyor. Bulgu, Bouri vd. (2017)'in Bitcoin için bildirdiği zayıf kaldıraç etkisiyle kısmen örtüşüyor.)</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image" Target="../media/image-1-1.png"/><Relationship Id="rId2" Type="http://schemas.openxmlformats.org/officeDocument/2006/relationships/slideLayout" Target="../slideLayouts/slideLayout1.xml"/><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chart" Target="/ppt/charts/chart3.xml"/><Relationship Id="rId2" Type="http://schemas.openxmlformats.org/officeDocument/2006/relationships/image" Target="../media/image-10-1.png"/><Relationship Id="rId3" Type="http://schemas.openxmlformats.org/officeDocument/2006/relationships/slideLayout" Target="../slideLayouts/slideLayout1.xml"/><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image" Target="../media/image-11-1.png"/><Relationship Id="rId2" Type="http://schemas.openxmlformats.org/officeDocument/2006/relationships/slideLayout" Target="../slideLayouts/slideLayout1.xml"/><Relationship Id="rId3"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image" Target="../media/image-12-1.png"/><Relationship Id="rId2" Type="http://schemas.openxmlformats.org/officeDocument/2006/relationships/slideLayout" Target="../slideLayouts/slideLayout1.xml"/><Relationship Id="rId3"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image" Target="../media/image-2-1.png"/><Relationship Id="rId2" Type="http://schemas.openxmlformats.org/officeDocument/2006/relationships/slideLayout" Target="../slideLayouts/slideLayout1.xml"/><Relationship Id="rId3"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image" Target="../media/image-3-1.png"/><Relationship Id="rId2" Type="http://schemas.openxmlformats.org/officeDocument/2006/relationships/slideLayout" Target="../slideLayouts/slideLayout1.xml"/><Relationship Id="rId3"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image" Target="../media/image-4-1.png"/><Relationship Id="rId2" Type="http://schemas.openxmlformats.org/officeDocument/2006/relationships/slideLayout" Target="../slideLayouts/slideLayout1.xml"/><Relationship Id="rId3"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png"/><Relationship Id="rId2" Type="http://schemas.openxmlformats.org/officeDocument/2006/relationships/slideLayout" Target="../slideLayouts/slideLayout1.xml"/><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chart" Target="/ppt/charts/chart1.xml"/><Relationship Id="rId2" Type="http://schemas.openxmlformats.org/officeDocument/2006/relationships/image" Target="../media/image-6-1.png"/><Relationship Id="rId3" Type="http://schemas.openxmlformats.org/officeDocument/2006/relationships/slideLayout" Target="../slideLayouts/slideLayout1.xml"/><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image" Target="../media/image-7-1.png"/><Relationship Id="rId2" Type="http://schemas.openxmlformats.org/officeDocument/2006/relationships/slideLayout" Target="../slideLayouts/slideLayout1.xml"/><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chart" Target="/ppt/charts/chart2.xml"/><Relationship Id="rId2" Type="http://schemas.openxmlformats.org/officeDocument/2006/relationships/image" Target="../media/image-8-1.png"/><Relationship Id="rId3" Type="http://schemas.openxmlformats.org/officeDocument/2006/relationships/slideLayout" Target="../slideLayouts/slideLayout1.xml"/><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image" Target="../media/image-9-1.png"/><Relationship Id="rId2" Type="http://schemas.openxmlformats.org/officeDocument/2006/relationships/slideLayout" Target="../slideLayouts/slideLayout1.xml"/><Relationship Id="rId3"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111111"/>
        </a:solidFill>
      </p:bgPr>
    </p:bg>
    <p:spTree>
      <p:nvGrpSpPr>
        <p:cNvPr id="1" name=""/>
        <p:cNvGrpSpPr/>
        <p:nvPr/>
      </p:nvGrpSpPr>
      <p:grpSpPr>
        <a:xfrm>
          <a:off x="0" y="0"/>
          <a:ext cx="0" cy="0"/>
          <a:chOff x="0" y="0"/>
          <a:chExt cx="0" cy="0"/>
        </a:xfrm>
      </p:grpSpPr>
      <p:sp>
        <p:nvSpPr>
          <p:cNvPr id="2" name="Text 0"/>
          <p:cNvSpPr/>
          <p:nvPr/>
        </p:nvSpPr>
        <p:spPr>
          <a:xfrm>
            <a:off x="822960" y="1417320"/>
            <a:ext cx="7315200" cy="365760"/>
          </a:xfrm>
          <a:prstGeom prst="rect">
            <a:avLst/>
          </a:prstGeom>
          <a:noFill/>
          <a:ln/>
        </p:spPr>
        <p:txBody>
          <a:bodyPr wrap="square" rtlCol="0" anchor="ctr"/>
          <a:lstStyle/>
          <a:p>
            <a:pPr indent="0" marL="0">
              <a:buNone/>
            </a:pPr>
            <a:r>
              <a:rPr lang="en-US" sz="1300" b="1" spc="300" kern="0" dirty="0">
                <a:solidFill>
                  <a:srgbClr val="E8622C"/>
                </a:solidFill>
                <a:latin typeface="Calibri" pitchFamily="34" charset="0"/>
                <a:ea typeface="Calibri" pitchFamily="34" charset="-122"/>
                <a:cs typeface="Calibri" pitchFamily="34" charset="-120"/>
              </a:rPr>
              <a:t>BİTİRME PROJESİ SUNUMU</a:t>
            </a:r>
            <a:endParaRPr lang="en-US" sz="1300" dirty="0"/>
          </a:p>
        </p:txBody>
      </p:sp>
      <p:sp>
        <p:nvSpPr>
          <p:cNvPr id="3" name="Text 1"/>
          <p:cNvSpPr/>
          <p:nvPr/>
        </p:nvSpPr>
        <p:spPr>
          <a:xfrm>
            <a:off x="822960" y="1828800"/>
            <a:ext cx="9601200" cy="2103120"/>
          </a:xfrm>
          <a:prstGeom prst="rect">
            <a:avLst/>
          </a:prstGeom>
          <a:noFill/>
          <a:ln/>
        </p:spPr>
        <p:txBody>
          <a:bodyPr wrap="square" rtlCol="0" anchor="ctr"/>
          <a:lstStyle/>
          <a:p>
            <a:pPr indent="0" marL="0">
              <a:lnSpc>
                <a:spcPts val="5200"/>
              </a:lnSpc>
              <a:buNone/>
            </a:pPr>
            <a:r>
              <a:rPr lang="en-US" sz="4600" b="1" dirty="0">
                <a:solidFill>
                  <a:srgbClr val="FFFFFF"/>
                </a:solidFill>
                <a:latin typeface="Cambria" pitchFamily="34" charset="0"/>
                <a:ea typeface="Cambria" pitchFamily="34" charset="-122"/>
                <a:cs typeface="Cambria" pitchFamily="34" charset="-120"/>
              </a:rPr>
              <a:t>Bitcoin Volatilite</a:t>
            </a:r>
            <a:endParaRPr lang="en-US" sz="4600" dirty="0"/>
          </a:p>
          <a:p>
            <a:pPr indent="0" marL="0">
              <a:lnSpc>
                <a:spcPts val="5200"/>
              </a:lnSpc>
              <a:buNone/>
            </a:pPr>
            <a:r>
              <a:rPr lang="en-US" sz="4600" b="1" dirty="0">
                <a:solidFill>
                  <a:srgbClr val="FFFFFF"/>
                </a:solidFill>
                <a:latin typeface="Cambria" pitchFamily="34" charset="0"/>
                <a:ea typeface="Cambria" pitchFamily="34" charset="-122"/>
                <a:cs typeface="Cambria" pitchFamily="34" charset="-120"/>
              </a:rPr>
              <a:t>Analizi</a:t>
            </a:r>
            <a:endParaRPr lang="en-US" sz="4600" dirty="0"/>
          </a:p>
        </p:txBody>
      </p:sp>
      <p:sp>
        <p:nvSpPr>
          <p:cNvPr id="4" name="Text 2"/>
          <p:cNvSpPr/>
          <p:nvPr/>
        </p:nvSpPr>
        <p:spPr>
          <a:xfrm>
            <a:off x="841248" y="3886200"/>
            <a:ext cx="8686800" cy="457200"/>
          </a:xfrm>
          <a:prstGeom prst="rect">
            <a:avLst/>
          </a:prstGeom>
          <a:noFill/>
          <a:ln/>
        </p:spPr>
        <p:txBody>
          <a:bodyPr wrap="square" rtlCol="0" anchor="ctr"/>
          <a:lstStyle/>
          <a:p>
            <a:pPr indent="0" marL="0">
              <a:buNone/>
            </a:pPr>
            <a:r>
              <a:rPr lang="en-US" sz="1800" i="1" dirty="0">
                <a:solidFill>
                  <a:srgbClr val="D8D8D8"/>
                </a:solidFill>
                <a:latin typeface="Calibri" pitchFamily="34" charset="0"/>
                <a:ea typeface="Calibri" pitchFamily="34" charset="-122"/>
                <a:cs typeface="Calibri" pitchFamily="34" charset="-120"/>
              </a:rPr>
              <a:t>GARCH Ailesi Modelleriyle Saatlik Volatilite Tahmini</a:t>
            </a:r>
            <a:endParaRPr lang="en-US" sz="1800" dirty="0"/>
          </a:p>
        </p:txBody>
      </p:sp>
      <p:sp>
        <p:nvSpPr>
          <p:cNvPr id="5" name="Shape 3"/>
          <p:cNvSpPr/>
          <p:nvPr/>
        </p:nvSpPr>
        <p:spPr>
          <a:xfrm>
            <a:off x="841248" y="4617720"/>
            <a:ext cx="1097280" cy="0"/>
          </a:xfrm>
          <a:prstGeom prst="line">
            <a:avLst/>
          </a:prstGeom>
          <a:noFill/>
          <a:ln w="31750">
            <a:solidFill>
              <a:srgbClr val="E8622C"/>
            </a:solidFill>
            <a:prstDash val="solid"/>
          </a:ln>
        </p:spPr>
      </p:sp>
      <p:sp>
        <p:nvSpPr>
          <p:cNvPr id="6" name="Text 4"/>
          <p:cNvSpPr/>
          <p:nvPr/>
        </p:nvSpPr>
        <p:spPr>
          <a:xfrm>
            <a:off x="822960" y="5989320"/>
            <a:ext cx="9144000" cy="365760"/>
          </a:xfrm>
          <a:prstGeom prst="rect">
            <a:avLst/>
          </a:prstGeom>
          <a:noFill/>
          <a:ln/>
        </p:spPr>
        <p:txBody>
          <a:bodyPr wrap="square" rtlCol="0" anchor="ctr"/>
          <a:lstStyle/>
          <a:p>
            <a:pPr indent="0" marL="0">
              <a:buNone/>
            </a:pPr>
            <a:r>
              <a:rPr lang="en-US" sz="1200" dirty="0">
                <a:solidFill>
                  <a:srgbClr val="9A9A9A"/>
                </a:solidFill>
                <a:latin typeface="Calibri" pitchFamily="34" charset="0"/>
                <a:ea typeface="Calibri" pitchFamily="34" charset="-122"/>
                <a:cs typeface="Calibri" pitchFamily="34" charset="-120"/>
              </a:rPr>
              <a:t>Yazılım Bilişim Akademisi   ·   4. Dönem Veri Analitiği Programı   ·   Ağustos 2026</a:t>
            </a:r>
            <a:endParaRPr lang="en-US" sz="1200" dirty="0"/>
          </a:p>
        </p:txBody>
      </p:sp>
      <p:sp>
        <p:nvSpPr>
          <p:cNvPr id="7" name="Shape 5"/>
          <p:cNvSpPr/>
          <p:nvPr/>
        </p:nvSpPr>
        <p:spPr>
          <a:xfrm>
            <a:off x="10408615" y="6080760"/>
            <a:ext cx="1417320" cy="502920"/>
          </a:xfrm>
          <a:prstGeom prst="roundRect">
            <a:avLst>
              <a:gd name="adj" fmla="val 14545"/>
            </a:avLst>
          </a:prstGeom>
          <a:solidFill>
            <a:srgbClr val="FFFFFF"/>
          </a:solidFill>
          <a:ln/>
        </p:spPr>
      </p:sp>
      <p:pic>
        <p:nvPicPr>
          <p:cNvPr id="8" name="Image 0" descr="/home/claude/build/images/softito_logo_h.png">    </p:cNvPr>
          <p:cNvPicPr>
            <a:picLocks noChangeAspect="1"/>
          </p:cNvPicPr>
          <p:nvPr/>
        </p:nvPicPr>
        <p:blipFill>
          <a:blip r:embed="rId1"/>
          <a:stretch>
            <a:fillRect/>
          </a:stretch>
        </p:blipFill>
        <p:spPr>
          <a:xfrm>
            <a:off x="10500055" y="6167628"/>
            <a:ext cx="1234440" cy="46223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822960" y="502920"/>
            <a:ext cx="1371600" cy="457200"/>
          </a:xfrm>
          <a:prstGeom prst="rect">
            <a:avLst/>
          </a:prstGeom>
          <a:noFill/>
          <a:ln/>
        </p:spPr>
        <p:txBody>
          <a:bodyPr wrap="square" rtlCol="0" anchor="ctr"/>
          <a:lstStyle/>
          <a:p>
            <a:pPr indent="0" marL="0">
              <a:buNone/>
            </a:pPr>
            <a:r>
              <a:rPr lang="en-US" sz="1600" b="1" dirty="0">
                <a:solidFill>
                  <a:srgbClr val="E8622C"/>
                </a:solidFill>
                <a:latin typeface="Cambria" pitchFamily="34" charset="0"/>
                <a:ea typeface="Cambria" pitchFamily="34" charset="-122"/>
                <a:cs typeface="Cambria" pitchFamily="34" charset="-120"/>
              </a:rPr>
              <a:t>09</a:t>
            </a:r>
            <a:endParaRPr lang="en-US" sz="1600" dirty="0"/>
          </a:p>
        </p:txBody>
      </p:sp>
      <p:sp>
        <p:nvSpPr>
          <p:cNvPr id="3" name="Text 1"/>
          <p:cNvSpPr/>
          <p:nvPr/>
        </p:nvSpPr>
        <p:spPr>
          <a:xfrm>
            <a:off x="822960" y="868680"/>
            <a:ext cx="8229600" cy="1371600"/>
          </a:xfrm>
          <a:prstGeom prst="rect">
            <a:avLst/>
          </a:prstGeom>
          <a:noFill/>
          <a:ln/>
        </p:spPr>
        <p:txBody>
          <a:bodyPr wrap="square" rtlCol="0" anchor="ctr"/>
          <a:lstStyle/>
          <a:p>
            <a:pPr indent="0" marL="0">
              <a:lnSpc>
                <a:spcPts val="3800"/>
              </a:lnSpc>
              <a:buNone/>
            </a:pPr>
            <a:r>
              <a:rPr lang="en-US" sz="3200" b="1" dirty="0">
                <a:solidFill>
                  <a:srgbClr val="111111"/>
                </a:solidFill>
                <a:latin typeface="Cambria" pitchFamily="34" charset="0"/>
                <a:ea typeface="Cambria" pitchFamily="34" charset="-122"/>
                <a:cs typeface="Cambria" pitchFamily="34" charset="-120"/>
              </a:rPr>
              <a:t>Modeli Gerçek Sınava</a:t>
            </a:r>
            <a:endParaRPr lang="en-US" sz="3200" dirty="0"/>
          </a:p>
          <a:p>
            <a:pPr indent="0" marL="0">
              <a:lnSpc>
                <a:spcPts val="3800"/>
              </a:lnSpc>
              <a:buNone/>
            </a:pPr>
            <a:r>
              <a:rPr lang="en-US" sz="3200" b="1" dirty="0">
                <a:solidFill>
                  <a:srgbClr val="111111"/>
                </a:solidFill>
                <a:latin typeface="Cambria" pitchFamily="34" charset="0"/>
                <a:ea typeface="Cambria" pitchFamily="34" charset="-122"/>
                <a:cs typeface="Cambria" pitchFamily="34" charset="-120"/>
              </a:rPr>
              <a:t>Sokuyoruz</a:t>
            </a:r>
            <a:endParaRPr lang="en-US" sz="3200" dirty="0"/>
          </a:p>
        </p:txBody>
      </p:sp>
      <p:sp>
        <p:nvSpPr>
          <p:cNvPr id="4" name="Text 2"/>
          <p:cNvSpPr/>
          <p:nvPr/>
        </p:nvSpPr>
        <p:spPr>
          <a:xfrm>
            <a:off x="822960" y="2148840"/>
            <a:ext cx="9875520" cy="457200"/>
          </a:xfrm>
          <a:prstGeom prst="rect">
            <a:avLst/>
          </a:prstGeom>
          <a:noFill/>
          <a:ln/>
        </p:spPr>
        <p:txBody>
          <a:bodyPr wrap="square" rtlCol="0" anchor="ctr"/>
          <a:lstStyle/>
          <a:p>
            <a:pPr indent="0" marL="0">
              <a:buNone/>
            </a:pPr>
            <a:r>
              <a:rPr lang="en-US" sz="1400" dirty="0">
                <a:solidFill>
                  <a:srgbClr val="333333"/>
                </a:solidFill>
                <a:latin typeface="Calibri" pitchFamily="34" charset="0"/>
                <a:ea typeface="Calibri" pitchFamily="34" charset="-122"/>
                <a:cs typeface="Calibri" pitchFamily="34" charset="-120"/>
              </a:rPr>
              <a:t>Bir model, hiç görmediği veride de iyi çalışmalı. Bunu 'örneklem dışı test' ile ölçtüm.</a:t>
            </a:r>
            <a:endParaRPr lang="en-US" sz="1400" dirty="0"/>
          </a:p>
        </p:txBody>
      </p:sp>
      <p:graphicFrame>
        <p:nvGraphicFramePr>
          <p:cNvPr id="5" name="Chart 0" descr=""/>
          <p:cNvGraphicFramePr/>
          <p:nvPr/>
        </p:nvGraphicFramePr>
        <p:xfrm>
          <a:off x="822960" y="2788920"/>
          <a:ext cx="6492240" cy="3291840"/>
        </p:xfrm>
        <a:graphic xmlns:a="http://schemas.openxmlformats.org/drawingml/2006/main">
          <a:graphicData uri="http://schemas.openxmlformats.org/drawingml/2006/chart">
            <c:chart xmlns:c="http://schemas.openxmlformats.org/drawingml/2006/chart" r:id="rId1"/>
          </a:graphicData>
        </a:graphic>
      </p:graphicFrame>
      <p:sp>
        <p:nvSpPr>
          <p:cNvPr id="6" name="Shape 3"/>
          <p:cNvSpPr/>
          <p:nvPr/>
        </p:nvSpPr>
        <p:spPr>
          <a:xfrm>
            <a:off x="7543800" y="2788920"/>
            <a:ext cx="3840480" cy="3291840"/>
          </a:xfrm>
          <a:prstGeom prst="roundRect">
            <a:avLst>
              <a:gd name="adj" fmla="val 2778"/>
            </a:avLst>
          </a:prstGeom>
          <a:solidFill>
            <a:srgbClr val="F7F7F7"/>
          </a:solidFill>
          <a:ln/>
        </p:spPr>
      </p:sp>
      <p:sp>
        <p:nvSpPr>
          <p:cNvPr id="7" name="Text 4"/>
          <p:cNvSpPr/>
          <p:nvPr/>
        </p:nvSpPr>
        <p:spPr>
          <a:xfrm>
            <a:off x="7818120" y="3017520"/>
            <a:ext cx="3291840" cy="365760"/>
          </a:xfrm>
          <a:prstGeom prst="rect">
            <a:avLst/>
          </a:prstGeom>
          <a:noFill/>
          <a:ln/>
        </p:spPr>
        <p:txBody>
          <a:bodyPr wrap="square" rtlCol="0" anchor="ctr"/>
          <a:lstStyle/>
          <a:p>
            <a:pPr indent="0" marL="0">
              <a:buNone/>
            </a:pPr>
            <a:r>
              <a:rPr lang="en-US" sz="1300" b="1" dirty="0">
                <a:solidFill>
                  <a:srgbClr val="E8622C"/>
                </a:solidFill>
                <a:latin typeface="Calibri" pitchFamily="34" charset="0"/>
                <a:ea typeface="Calibri" pitchFamily="34" charset="-122"/>
                <a:cs typeface="Calibri" pitchFamily="34" charset="-120"/>
              </a:rPr>
              <a:t>Dürüst bir itiraf:</a:t>
            </a:r>
            <a:endParaRPr lang="en-US" sz="1300" dirty="0"/>
          </a:p>
        </p:txBody>
      </p:sp>
      <p:sp>
        <p:nvSpPr>
          <p:cNvPr id="8" name="Text 5"/>
          <p:cNvSpPr/>
          <p:nvPr/>
        </p:nvSpPr>
        <p:spPr>
          <a:xfrm>
            <a:off x="7818120" y="3429000"/>
            <a:ext cx="3291840" cy="2514600"/>
          </a:xfrm>
          <a:prstGeom prst="rect">
            <a:avLst/>
          </a:prstGeom>
          <a:noFill/>
          <a:ln/>
        </p:spPr>
        <p:txBody>
          <a:bodyPr wrap="square" rtlCol="0" anchor="t"/>
          <a:lstStyle/>
          <a:p>
            <a:pPr indent="0" marL="0">
              <a:lnSpc>
                <a:spcPts val="1600"/>
              </a:lnSpc>
              <a:buNone/>
            </a:pPr>
            <a:r>
              <a:rPr lang="en-US" sz="1150" dirty="0">
                <a:solidFill>
                  <a:srgbClr val="333333"/>
                </a:solidFill>
                <a:latin typeface="Calibri" pitchFamily="34" charset="0"/>
                <a:ea typeface="Calibri" pitchFamily="34" charset="-122"/>
                <a:cs typeface="Calibri" pitchFamily="34" charset="-120"/>
              </a:rPr>
              <a:t>EGARCH modelimiz kendi eğitim verisinde en iyisiydi, hatta örneklem dışında da en iyi RMSE'ye sahipti — ama QLIKE ölçütünde son sıraya düştü.</a:t>
            </a:r>
            <a:endParaRPr lang="en-US" sz="1150" dirty="0"/>
          </a:p>
          <a:p>
            <a:pPr indent="0" marL="0">
              <a:lnSpc>
                <a:spcPts val="1600"/>
              </a:lnSpc>
              <a:buNone/>
            </a:pPr>
            <a:endParaRPr lang="en-US" sz="1150" dirty="0"/>
          </a:p>
          <a:p>
            <a:pPr indent="0" marL="0">
              <a:lnSpc>
                <a:spcPts val="1600"/>
              </a:lnSpc>
              <a:buNone/>
            </a:pPr>
            <a:r>
              <a:rPr lang="en-US" sz="1150" dirty="0">
                <a:solidFill>
                  <a:srgbClr val="333333"/>
                </a:solidFill>
                <a:latin typeface="Calibri" pitchFamily="34" charset="0"/>
                <a:ea typeface="Calibri" pitchFamily="34" charset="-122"/>
                <a:cs typeface="Calibri" pitchFamily="34" charset="-120"/>
              </a:rPr>
              <a:t>Bu, olası bir 'aşırı uyum' (overfitting) sinyali olabilir. Ancak istatistiksel karşılaştırma testi (Diebold-Mariano, p=0,595) bu farkın anlamlı olmadığını gösterdi.</a:t>
            </a:r>
            <a:endParaRPr lang="en-US" sz="1150" dirty="0"/>
          </a:p>
        </p:txBody>
      </p:sp>
      <p:sp>
        <p:nvSpPr>
          <p:cNvPr id="9" name="Text 6"/>
          <p:cNvSpPr/>
          <p:nvPr/>
        </p:nvSpPr>
        <p:spPr>
          <a:xfrm>
            <a:off x="502920" y="6291072"/>
            <a:ext cx="1371600" cy="320040"/>
          </a:xfrm>
          <a:prstGeom prst="rect">
            <a:avLst/>
          </a:prstGeom>
          <a:noFill/>
          <a:ln/>
        </p:spPr>
        <p:txBody>
          <a:bodyPr wrap="square" rtlCol="0" anchor="ctr"/>
          <a:lstStyle/>
          <a:p>
            <a:pPr indent="0" marL="0">
              <a:buNone/>
            </a:pPr>
            <a:r>
              <a:rPr lang="en-US" sz="1000" spc="100" kern="0" dirty="0">
                <a:solidFill>
                  <a:srgbClr val="9A9A9A"/>
                </a:solidFill>
                <a:latin typeface="Calibri" pitchFamily="34" charset="0"/>
                <a:ea typeface="Calibri" pitchFamily="34" charset="-122"/>
                <a:cs typeface="Calibri" pitchFamily="34" charset="-120"/>
              </a:rPr>
              <a:t>10 / 12</a:t>
            </a:r>
            <a:endParaRPr lang="en-US" sz="1000" dirty="0"/>
          </a:p>
        </p:txBody>
      </p:sp>
      <p:pic>
        <p:nvPicPr>
          <p:cNvPr id="10" name="Image 0" descr="/home/claude/build/images/softito_logo_h.png">    </p:cNvPr>
          <p:cNvPicPr>
            <a:picLocks noChangeAspect="1"/>
          </p:cNvPicPr>
          <p:nvPr/>
        </p:nvPicPr>
        <p:blipFill>
          <a:blip r:embed="rId2"/>
          <a:stretch>
            <a:fillRect/>
          </a:stretch>
        </p:blipFill>
        <p:spPr>
          <a:xfrm>
            <a:off x="10591495" y="6199632"/>
            <a:ext cx="1143000" cy="427996"/>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822960" y="502920"/>
            <a:ext cx="1371600" cy="457200"/>
          </a:xfrm>
          <a:prstGeom prst="rect">
            <a:avLst/>
          </a:prstGeom>
          <a:noFill/>
          <a:ln/>
        </p:spPr>
        <p:txBody>
          <a:bodyPr wrap="square" rtlCol="0" anchor="ctr"/>
          <a:lstStyle/>
          <a:p>
            <a:pPr indent="0" marL="0">
              <a:buNone/>
            </a:pPr>
            <a:r>
              <a:rPr lang="en-US" sz="1600" b="1" dirty="0">
                <a:solidFill>
                  <a:srgbClr val="E8622C"/>
                </a:solidFill>
                <a:latin typeface="Cambria" pitchFamily="34" charset="0"/>
                <a:ea typeface="Cambria" pitchFamily="34" charset="-122"/>
                <a:cs typeface="Cambria" pitchFamily="34" charset="-120"/>
              </a:rPr>
              <a:t>10</a:t>
            </a:r>
            <a:endParaRPr lang="en-US" sz="1600" dirty="0"/>
          </a:p>
        </p:txBody>
      </p:sp>
      <p:sp>
        <p:nvSpPr>
          <p:cNvPr id="3" name="Text 1"/>
          <p:cNvSpPr/>
          <p:nvPr/>
        </p:nvSpPr>
        <p:spPr>
          <a:xfrm>
            <a:off x="822960" y="868680"/>
            <a:ext cx="8229600" cy="822960"/>
          </a:xfrm>
          <a:prstGeom prst="rect">
            <a:avLst/>
          </a:prstGeom>
          <a:noFill/>
          <a:ln/>
        </p:spPr>
        <p:txBody>
          <a:bodyPr wrap="square" rtlCol="0" anchor="ctr"/>
          <a:lstStyle/>
          <a:p>
            <a:pPr indent="0" marL="0">
              <a:buNone/>
            </a:pPr>
            <a:r>
              <a:rPr lang="en-US" sz="3200" b="1" dirty="0">
                <a:solidFill>
                  <a:srgbClr val="111111"/>
                </a:solidFill>
                <a:latin typeface="Cambria" pitchFamily="34" charset="0"/>
                <a:ea typeface="Cambria" pitchFamily="34" charset="-122"/>
                <a:cs typeface="Cambria" pitchFamily="34" charset="-120"/>
              </a:rPr>
              <a:t>Riski Ölçmek: VaR</a:t>
            </a:r>
            <a:endParaRPr lang="en-US" sz="3200" dirty="0"/>
          </a:p>
        </p:txBody>
      </p:sp>
      <p:sp>
        <p:nvSpPr>
          <p:cNvPr id="4" name="Text 2"/>
          <p:cNvSpPr/>
          <p:nvPr/>
        </p:nvSpPr>
        <p:spPr>
          <a:xfrm>
            <a:off x="822960" y="1600200"/>
            <a:ext cx="9875520" cy="457200"/>
          </a:xfrm>
          <a:prstGeom prst="rect">
            <a:avLst/>
          </a:prstGeom>
          <a:noFill/>
          <a:ln/>
        </p:spPr>
        <p:txBody>
          <a:bodyPr wrap="square" rtlCol="0" anchor="ctr"/>
          <a:lstStyle/>
          <a:p>
            <a:pPr indent="0" marL="0">
              <a:buNone/>
            </a:pPr>
            <a:r>
              <a:rPr lang="en-US" sz="1450" dirty="0">
                <a:solidFill>
                  <a:srgbClr val="333333"/>
                </a:solidFill>
                <a:latin typeface="Calibri" pitchFamily="34" charset="0"/>
                <a:ea typeface="Calibri" pitchFamily="34" charset="-122"/>
                <a:cs typeface="Calibri" pitchFamily="34" charset="-120"/>
              </a:rPr>
              <a:t>Modelin gerçek dünyada işe yarayıp yaramadığını, risk yönetimi diliyle sınadım.</a:t>
            </a:r>
            <a:endParaRPr lang="en-US" sz="1450" dirty="0"/>
          </a:p>
        </p:txBody>
      </p:sp>
      <p:sp>
        <p:nvSpPr>
          <p:cNvPr id="5" name="Shape 3"/>
          <p:cNvSpPr/>
          <p:nvPr/>
        </p:nvSpPr>
        <p:spPr>
          <a:xfrm>
            <a:off x="822960" y="2331720"/>
            <a:ext cx="5074920" cy="2423160"/>
          </a:xfrm>
          <a:prstGeom prst="roundRect">
            <a:avLst>
              <a:gd name="adj" fmla="val 3774"/>
            </a:avLst>
          </a:prstGeom>
          <a:solidFill>
            <a:srgbClr val="F7F7F7"/>
          </a:solidFill>
          <a:ln/>
        </p:spPr>
      </p:sp>
      <p:sp>
        <p:nvSpPr>
          <p:cNvPr id="6" name="Text 4"/>
          <p:cNvSpPr/>
          <p:nvPr/>
        </p:nvSpPr>
        <p:spPr>
          <a:xfrm>
            <a:off x="1097280" y="2560320"/>
            <a:ext cx="4572000" cy="365760"/>
          </a:xfrm>
          <a:prstGeom prst="rect">
            <a:avLst/>
          </a:prstGeom>
          <a:noFill/>
          <a:ln/>
        </p:spPr>
        <p:txBody>
          <a:bodyPr wrap="square" rtlCol="0" anchor="ctr"/>
          <a:lstStyle/>
          <a:p>
            <a:pPr indent="0" marL="0">
              <a:buNone/>
            </a:pPr>
            <a:r>
              <a:rPr lang="en-US" sz="1300" b="1" dirty="0">
                <a:solidFill>
                  <a:srgbClr val="6E6E6E"/>
                </a:solidFill>
                <a:latin typeface="Calibri" pitchFamily="34" charset="0"/>
                <a:ea typeface="Calibri" pitchFamily="34" charset="-122"/>
                <a:cs typeface="Calibri" pitchFamily="34" charset="-120"/>
              </a:rPr>
              <a:t>%95 Güven Seviyesi</a:t>
            </a:r>
            <a:endParaRPr lang="en-US" sz="1300" dirty="0"/>
          </a:p>
        </p:txBody>
      </p:sp>
      <p:sp>
        <p:nvSpPr>
          <p:cNvPr id="7" name="Text 5"/>
          <p:cNvSpPr/>
          <p:nvPr/>
        </p:nvSpPr>
        <p:spPr>
          <a:xfrm>
            <a:off x="1097280" y="2926080"/>
            <a:ext cx="2377440" cy="914400"/>
          </a:xfrm>
          <a:prstGeom prst="rect">
            <a:avLst/>
          </a:prstGeom>
          <a:noFill/>
          <a:ln/>
        </p:spPr>
        <p:txBody>
          <a:bodyPr wrap="square" rtlCol="0" anchor="ctr"/>
          <a:lstStyle/>
          <a:p>
            <a:pPr indent="0" marL="0">
              <a:buNone/>
            </a:pPr>
            <a:r>
              <a:rPr lang="en-US" sz="4000" b="1" dirty="0">
                <a:solidFill>
                  <a:srgbClr val="111111"/>
                </a:solidFill>
                <a:latin typeface="Cambria" pitchFamily="34" charset="0"/>
                <a:ea typeface="Cambria" pitchFamily="34" charset="-122"/>
                <a:cs typeface="Cambria" pitchFamily="34" charset="-120"/>
              </a:rPr>
              <a:t>2,40%</a:t>
            </a:r>
            <a:endParaRPr lang="en-US" sz="4000" dirty="0"/>
          </a:p>
        </p:txBody>
      </p:sp>
      <p:sp>
        <p:nvSpPr>
          <p:cNvPr id="8" name="Text 6"/>
          <p:cNvSpPr/>
          <p:nvPr/>
        </p:nvSpPr>
        <p:spPr>
          <a:xfrm>
            <a:off x="1097280" y="3794760"/>
            <a:ext cx="2377440" cy="320040"/>
          </a:xfrm>
          <a:prstGeom prst="rect">
            <a:avLst/>
          </a:prstGeom>
          <a:noFill/>
          <a:ln/>
        </p:spPr>
        <p:txBody>
          <a:bodyPr wrap="square" rtlCol="0" anchor="ctr"/>
          <a:lstStyle/>
          <a:p>
            <a:pPr indent="0" marL="0">
              <a:buNone/>
            </a:pPr>
            <a:r>
              <a:rPr lang="en-US" sz="1000" dirty="0">
                <a:solidFill>
                  <a:srgbClr val="6E6E6E"/>
                </a:solidFill>
                <a:latin typeface="Calibri" pitchFamily="34" charset="0"/>
                <a:ea typeface="Calibri" pitchFamily="34" charset="-122"/>
                <a:cs typeface="Calibri" pitchFamily="34" charset="-120"/>
              </a:rPr>
              <a:t>gerçekleşen ihlal</a:t>
            </a:r>
            <a:endParaRPr lang="en-US" sz="1000" dirty="0"/>
          </a:p>
        </p:txBody>
      </p:sp>
      <p:sp>
        <p:nvSpPr>
          <p:cNvPr id="9" name="Text 7"/>
          <p:cNvSpPr/>
          <p:nvPr/>
        </p:nvSpPr>
        <p:spPr>
          <a:xfrm>
            <a:off x="3611880" y="3063240"/>
            <a:ext cx="2011680" cy="365760"/>
          </a:xfrm>
          <a:prstGeom prst="rect">
            <a:avLst/>
          </a:prstGeom>
          <a:noFill/>
          <a:ln/>
        </p:spPr>
        <p:txBody>
          <a:bodyPr wrap="square" rtlCol="0" anchor="ctr"/>
          <a:lstStyle/>
          <a:p>
            <a:pPr indent="0" marL="0">
              <a:buNone/>
            </a:pPr>
            <a:r>
              <a:rPr lang="en-US" sz="1200" dirty="0">
                <a:solidFill>
                  <a:srgbClr val="555555"/>
                </a:solidFill>
                <a:latin typeface="Calibri" pitchFamily="34" charset="0"/>
                <a:ea typeface="Calibri" pitchFamily="34" charset="-122"/>
                <a:cs typeface="Calibri" pitchFamily="34" charset="-120"/>
              </a:rPr>
              <a:t>Beklenen: 5,0%</a:t>
            </a:r>
            <a:endParaRPr lang="en-US" sz="1200" dirty="0"/>
          </a:p>
        </p:txBody>
      </p:sp>
      <p:sp>
        <p:nvSpPr>
          <p:cNvPr id="10" name="Shape 8"/>
          <p:cNvSpPr/>
          <p:nvPr/>
        </p:nvSpPr>
        <p:spPr>
          <a:xfrm>
            <a:off x="3611880" y="3520440"/>
            <a:ext cx="1234440" cy="457200"/>
          </a:xfrm>
          <a:prstGeom prst="roundRect">
            <a:avLst>
              <a:gd name="adj" fmla="val 50000"/>
            </a:avLst>
          </a:prstGeom>
          <a:solidFill>
            <a:srgbClr val="E8622C"/>
          </a:solidFill>
          <a:ln/>
        </p:spPr>
      </p:sp>
      <p:sp>
        <p:nvSpPr>
          <p:cNvPr id="11" name="Text 9"/>
          <p:cNvSpPr/>
          <p:nvPr/>
        </p:nvSpPr>
        <p:spPr>
          <a:xfrm>
            <a:off x="3611880" y="3520440"/>
            <a:ext cx="1234440" cy="457200"/>
          </a:xfrm>
          <a:prstGeom prst="rect">
            <a:avLst/>
          </a:prstGeom>
          <a:noFill/>
          <a:ln/>
        </p:spPr>
        <p:txBody>
          <a:bodyPr wrap="square" rtlCol="0" anchor="ctr"/>
          <a:lstStyle/>
          <a:p>
            <a:pPr algn="ctr" indent="0" marL="0">
              <a:buNone/>
            </a:pPr>
            <a:r>
              <a:rPr lang="en-US" sz="1300" b="1" dirty="0">
                <a:solidFill>
                  <a:srgbClr val="FFFFFF"/>
                </a:solidFill>
                <a:latin typeface="Calibri" pitchFamily="34" charset="0"/>
                <a:ea typeface="Calibri" pitchFamily="34" charset="-122"/>
                <a:cs typeface="Calibri" pitchFamily="34" charset="-120"/>
              </a:rPr>
              <a:t>RED</a:t>
            </a:r>
            <a:endParaRPr lang="en-US" sz="1300" dirty="0"/>
          </a:p>
        </p:txBody>
      </p:sp>
      <p:sp>
        <p:nvSpPr>
          <p:cNvPr id="12" name="Shape 10"/>
          <p:cNvSpPr/>
          <p:nvPr/>
        </p:nvSpPr>
        <p:spPr>
          <a:xfrm>
            <a:off x="6172200" y="2331720"/>
            <a:ext cx="5074920" cy="2423160"/>
          </a:xfrm>
          <a:prstGeom prst="roundRect">
            <a:avLst>
              <a:gd name="adj" fmla="val 3774"/>
            </a:avLst>
          </a:prstGeom>
          <a:solidFill>
            <a:srgbClr val="F7F7F7"/>
          </a:solidFill>
          <a:ln/>
        </p:spPr>
      </p:sp>
      <p:sp>
        <p:nvSpPr>
          <p:cNvPr id="13" name="Text 11"/>
          <p:cNvSpPr/>
          <p:nvPr/>
        </p:nvSpPr>
        <p:spPr>
          <a:xfrm>
            <a:off x="6446520" y="2560320"/>
            <a:ext cx="4572000" cy="365760"/>
          </a:xfrm>
          <a:prstGeom prst="rect">
            <a:avLst/>
          </a:prstGeom>
          <a:noFill/>
          <a:ln/>
        </p:spPr>
        <p:txBody>
          <a:bodyPr wrap="square" rtlCol="0" anchor="ctr"/>
          <a:lstStyle/>
          <a:p>
            <a:pPr indent="0" marL="0">
              <a:buNone/>
            </a:pPr>
            <a:r>
              <a:rPr lang="en-US" sz="1300" b="1" dirty="0">
                <a:solidFill>
                  <a:srgbClr val="6E6E6E"/>
                </a:solidFill>
                <a:latin typeface="Calibri" pitchFamily="34" charset="0"/>
                <a:ea typeface="Calibri" pitchFamily="34" charset="-122"/>
                <a:cs typeface="Calibri" pitchFamily="34" charset="-120"/>
              </a:rPr>
              <a:t>%99 Güven Seviyesi</a:t>
            </a:r>
            <a:endParaRPr lang="en-US" sz="1300" dirty="0"/>
          </a:p>
        </p:txBody>
      </p:sp>
      <p:sp>
        <p:nvSpPr>
          <p:cNvPr id="14" name="Text 12"/>
          <p:cNvSpPr/>
          <p:nvPr/>
        </p:nvSpPr>
        <p:spPr>
          <a:xfrm>
            <a:off x="6446520" y="2926080"/>
            <a:ext cx="2377440" cy="914400"/>
          </a:xfrm>
          <a:prstGeom prst="rect">
            <a:avLst/>
          </a:prstGeom>
          <a:noFill/>
          <a:ln/>
        </p:spPr>
        <p:txBody>
          <a:bodyPr wrap="square" rtlCol="0" anchor="ctr"/>
          <a:lstStyle/>
          <a:p>
            <a:pPr indent="0" marL="0">
              <a:buNone/>
            </a:pPr>
            <a:r>
              <a:rPr lang="en-US" sz="4000" b="1" dirty="0">
                <a:solidFill>
                  <a:srgbClr val="111111"/>
                </a:solidFill>
                <a:latin typeface="Cambria" pitchFamily="34" charset="0"/>
                <a:ea typeface="Cambria" pitchFamily="34" charset="-122"/>
                <a:cs typeface="Cambria" pitchFamily="34" charset="-120"/>
              </a:rPr>
              <a:t>0,43%</a:t>
            </a:r>
            <a:endParaRPr lang="en-US" sz="4000" dirty="0"/>
          </a:p>
        </p:txBody>
      </p:sp>
      <p:sp>
        <p:nvSpPr>
          <p:cNvPr id="15" name="Text 13"/>
          <p:cNvSpPr/>
          <p:nvPr/>
        </p:nvSpPr>
        <p:spPr>
          <a:xfrm>
            <a:off x="6446520" y="3794760"/>
            <a:ext cx="2377440" cy="320040"/>
          </a:xfrm>
          <a:prstGeom prst="rect">
            <a:avLst/>
          </a:prstGeom>
          <a:noFill/>
          <a:ln/>
        </p:spPr>
        <p:txBody>
          <a:bodyPr wrap="square" rtlCol="0" anchor="ctr"/>
          <a:lstStyle/>
          <a:p>
            <a:pPr indent="0" marL="0">
              <a:buNone/>
            </a:pPr>
            <a:r>
              <a:rPr lang="en-US" sz="1000" dirty="0">
                <a:solidFill>
                  <a:srgbClr val="6E6E6E"/>
                </a:solidFill>
                <a:latin typeface="Calibri" pitchFamily="34" charset="0"/>
                <a:ea typeface="Calibri" pitchFamily="34" charset="-122"/>
                <a:cs typeface="Calibri" pitchFamily="34" charset="-120"/>
              </a:rPr>
              <a:t>gerçekleşen ihlal</a:t>
            </a:r>
            <a:endParaRPr lang="en-US" sz="1000" dirty="0"/>
          </a:p>
        </p:txBody>
      </p:sp>
      <p:sp>
        <p:nvSpPr>
          <p:cNvPr id="16" name="Text 14"/>
          <p:cNvSpPr/>
          <p:nvPr/>
        </p:nvSpPr>
        <p:spPr>
          <a:xfrm>
            <a:off x="8961120" y="3063240"/>
            <a:ext cx="2011680" cy="365760"/>
          </a:xfrm>
          <a:prstGeom prst="rect">
            <a:avLst/>
          </a:prstGeom>
          <a:noFill/>
          <a:ln/>
        </p:spPr>
        <p:txBody>
          <a:bodyPr wrap="square" rtlCol="0" anchor="ctr"/>
          <a:lstStyle/>
          <a:p>
            <a:pPr indent="0" marL="0">
              <a:buNone/>
            </a:pPr>
            <a:r>
              <a:rPr lang="en-US" sz="1200" dirty="0">
                <a:solidFill>
                  <a:srgbClr val="555555"/>
                </a:solidFill>
                <a:latin typeface="Calibri" pitchFamily="34" charset="0"/>
                <a:ea typeface="Calibri" pitchFamily="34" charset="-122"/>
                <a:cs typeface="Calibri" pitchFamily="34" charset="-120"/>
              </a:rPr>
              <a:t>Beklenen: 1,0%</a:t>
            </a:r>
            <a:endParaRPr lang="en-US" sz="1200" dirty="0"/>
          </a:p>
        </p:txBody>
      </p:sp>
      <p:sp>
        <p:nvSpPr>
          <p:cNvPr id="17" name="Shape 15"/>
          <p:cNvSpPr/>
          <p:nvPr/>
        </p:nvSpPr>
        <p:spPr>
          <a:xfrm>
            <a:off x="8961120" y="3520440"/>
            <a:ext cx="1234440" cy="457200"/>
          </a:xfrm>
          <a:prstGeom prst="roundRect">
            <a:avLst>
              <a:gd name="adj" fmla="val 50000"/>
            </a:avLst>
          </a:prstGeom>
          <a:solidFill>
            <a:srgbClr val="E8622C"/>
          </a:solidFill>
          <a:ln/>
        </p:spPr>
      </p:sp>
      <p:sp>
        <p:nvSpPr>
          <p:cNvPr id="18" name="Text 16"/>
          <p:cNvSpPr/>
          <p:nvPr/>
        </p:nvSpPr>
        <p:spPr>
          <a:xfrm>
            <a:off x="8961120" y="3520440"/>
            <a:ext cx="1234440" cy="457200"/>
          </a:xfrm>
          <a:prstGeom prst="rect">
            <a:avLst/>
          </a:prstGeom>
          <a:noFill/>
          <a:ln/>
        </p:spPr>
        <p:txBody>
          <a:bodyPr wrap="square" rtlCol="0" anchor="ctr"/>
          <a:lstStyle/>
          <a:p>
            <a:pPr algn="ctr" indent="0" marL="0">
              <a:buNone/>
            </a:pPr>
            <a:r>
              <a:rPr lang="en-US" sz="1300" b="1" dirty="0">
                <a:solidFill>
                  <a:srgbClr val="FFFFFF"/>
                </a:solidFill>
                <a:latin typeface="Calibri" pitchFamily="34" charset="0"/>
                <a:ea typeface="Calibri" pitchFamily="34" charset="-122"/>
                <a:cs typeface="Calibri" pitchFamily="34" charset="-120"/>
              </a:rPr>
              <a:t>RED</a:t>
            </a:r>
            <a:endParaRPr lang="en-US" sz="1300" dirty="0"/>
          </a:p>
        </p:txBody>
      </p:sp>
      <p:sp>
        <p:nvSpPr>
          <p:cNvPr id="19" name="Text 17"/>
          <p:cNvSpPr/>
          <p:nvPr/>
        </p:nvSpPr>
        <p:spPr>
          <a:xfrm>
            <a:off x="822960" y="5029200"/>
            <a:ext cx="10561320" cy="731520"/>
          </a:xfrm>
          <a:prstGeom prst="rect">
            <a:avLst/>
          </a:prstGeom>
          <a:noFill/>
          <a:ln/>
        </p:spPr>
        <p:txBody>
          <a:bodyPr wrap="square" rtlCol="0" anchor="ctr"/>
          <a:lstStyle/>
          <a:p>
            <a:pPr indent="0" marL="0">
              <a:lnSpc>
                <a:spcPts val="1900"/>
              </a:lnSpc>
              <a:buNone/>
            </a:pPr>
            <a:r>
              <a:rPr lang="en-US" sz="1400" i="1" dirty="0">
                <a:solidFill>
                  <a:srgbClr val="333333"/>
                </a:solidFill>
                <a:latin typeface="Calibri" pitchFamily="34" charset="0"/>
                <a:ea typeface="Calibri" pitchFamily="34" charset="-122"/>
                <a:cs typeface="Calibri" pitchFamily="34" charset="-120"/>
              </a:rPr>
              <a:t>Kupiec testi her iki seviyede de modeli reddetti — ama beklenenin ALTINDA ihlal olması, modelin riski OLDUĞUNDAN FAZLA göstermesi, yani aşırı temkinli davranması anlamına geliyor.</a:t>
            </a:r>
            <a:endParaRPr lang="en-US" sz="1400" dirty="0"/>
          </a:p>
        </p:txBody>
      </p:sp>
      <p:sp>
        <p:nvSpPr>
          <p:cNvPr id="20" name="Text 18"/>
          <p:cNvSpPr/>
          <p:nvPr/>
        </p:nvSpPr>
        <p:spPr>
          <a:xfrm>
            <a:off x="822960" y="5806440"/>
            <a:ext cx="10561320" cy="365760"/>
          </a:xfrm>
          <a:prstGeom prst="rect">
            <a:avLst/>
          </a:prstGeom>
          <a:noFill/>
          <a:ln/>
        </p:spPr>
        <p:txBody>
          <a:bodyPr wrap="square" rtlCol="0" anchor="ctr"/>
          <a:lstStyle/>
          <a:p>
            <a:pPr indent="0" marL="0">
              <a:buNone/>
            </a:pPr>
            <a:r>
              <a:rPr lang="en-US" sz="1200" dirty="0">
                <a:solidFill>
                  <a:srgbClr val="6E6E6E"/>
                </a:solidFill>
                <a:latin typeface="Calibri" pitchFamily="34" charset="0"/>
                <a:ea typeface="Calibri" pitchFamily="34" charset="-122"/>
                <a:cs typeface="Calibri" pitchFamily="34" charset="-120"/>
              </a:rPr>
              <a:t>Bu, modelin kusursuz olmadığının de bir göstergesi — ve bunu raporumda açıkça tartıştım.</a:t>
            </a:r>
            <a:endParaRPr lang="en-US" sz="1200" dirty="0"/>
          </a:p>
        </p:txBody>
      </p:sp>
      <p:sp>
        <p:nvSpPr>
          <p:cNvPr id="21" name="Text 19"/>
          <p:cNvSpPr/>
          <p:nvPr/>
        </p:nvSpPr>
        <p:spPr>
          <a:xfrm>
            <a:off x="502920" y="6291072"/>
            <a:ext cx="1371600" cy="320040"/>
          </a:xfrm>
          <a:prstGeom prst="rect">
            <a:avLst/>
          </a:prstGeom>
          <a:noFill/>
          <a:ln/>
        </p:spPr>
        <p:txBody>
          <a:bodyPr wrap="square" rtlCol="0" anchor="ctr"/>
          <a:lstStyle/>
          <a:p>
            <a:pPr indent="0" marL="0">
              <a:buNone/>
            </a:pPr>
            <a:r>
              <a:rPr lang="en-US" sz="1000" spc="100" kern="0" dirty="0">
                <a:solidFill>
                  <a:srgbClr val="9A9A9A"/>
                </a:solidFill>
                <a:latin typeface="Calibri" pitchFamily="34" charset="0"/>
                <a:ea typeface="Calibri" pitchFamily="34" charset="-122"/>
                <a:cs typeface="Calibri" pitchFamily="34" charset="-120"/>
              </a:rPr>
              <a:t>11 / 12</a:t>
            </a:r>
            <a:endParaRPr lang="en-US" sz="1000" dirty="0"/>
          </a:p>
        </p:txBody>
      </p:sp>
      <p:pic>
        <p:nvPicPr>
          <p:cNvPr id="22" name="Image 0" descr="/home/claude/build/images/softito_logo_h.png">    </p:cNvPr>
          <p:cNvPicPr>
            <a:picLocks noChangeAspect="1"/>
          </p:cNvPicPr>
          <p:nvPr/>
        </p:nvPicPr>
        <p:blipFill>
          <a:blip r:embed="rId1"/>
          <a:stretch>
            <a:fillRect/>
          </a:stretch>
        </p:blipFill>
        <p:spPr>
          <a:xfrm>
            <a:off x="10591495" y="6199632"/>
            <a:ext cx="1143000" cy="427996"/>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111111"/>
        </a:solidFill>
      </p:bgPr>
    </p:bg>
    <p:spTree>
      <p:nvGrpSpPr>
        <p:cNvPr id="1" name=""/>
        <p:cNvGrpSpPr/>
        <p:nvPr/>
      </p:nvGrpSpPr>
      <p:grpSpPr>
        <a:xfrm>
          <a:off x="0" y="0"/>
          <a:ext cx="0" cy="0"/>
          <a:chOff x="0" y="0"/>
          <a:chExt cx="0" cy="0"/>
        </a:xfrm>
      </p:grpSpPr>
      <p:sp>
        <p:nvSpPr>
          <p:cNvPr id="2" name="Text 0"/>
          <p:cNvSpPr/>
          <p:nvPr/>
        </p:nvSpPr>
        <p:spPr>
          <a:xfrm>
            <a:off x="822960" y="502920"/>
            <a:ext cx="1371600" cy="457200"/>
          </a:xfrm>
          <a:prstGeom prst="rect">
            <a:avLst/>
          </a:prstGeom>
          <a:noFill/>
          <a:ln/>
        </p:spPr>
        <p:txBody>
          <a:bodyPr wrap="square" rtlCol="0" anchor="ctr"/>
          <a:lstStyle/>
          <a:p>
            <a:pPr indent="0" marL="0">
              <a:buNone/>
            </a:pPr>
            <a:r>
              <a:rPr lang="en-US" sz="1600" b="1" dirty="0">
                <a:solidFill>
                  <a:srgbClr val="E8622C"/>
                </a:solidFill>
                <a:latin typeface="Cambria" pitchFamily="34" charset="0"/>
                <a:ea typeface="Cambria" pitchFamily="34" charset="-122"/>
                <a:cs typeface="Cambria" pitchFamily="34" charset="-120"/>
              </a:rPr>
              <a:t>11</a:t>
            </a:r>
            <a:endParaRPr lang="en-US" sz="1600" dirty="0"/>
          </a:p>
        </p:txBody>
      </p:sp>
      <p:sp>
        <p:nvSpPr>
          <p:cNvPr id="3" name="Text 1"/>
          <p:cNvSpPr/>
          <p:nvPr/>
        </p:nvSpPr>
        <p:spPr>
          <a:xfrm>
            <a:off x="822960" y="960120"/>
            <a:ext cx="8229600" cy="822960"/>
          </a:xfrm>
          <a:prstGeom prst="rect">
            <a:avLst/>
          </a:prstGeom>
          <a:noFill/>
          <a:ln/>
        </p:spPr>
        <p:txBody>
          <a:bodyPr wrap="square" rtlCol="0" anchor="ctr"/>
          <a:lstStyle/>
          <a:p>
            <a:pPr indent="0" marL="0">
              <a:buNone/>
            </a:pPr>
            <a:r>
              <a:rPr lang="en-US" sz="3400" b="1" dirty="0">
                <a:solidFill>
                  <a:srgbClr val="FFFFFF"/>
                </a:solidFill>
                <a:latin typeface="Cambria" pitchFamily="34" charset="0"/>
                <a:ea typeface="Cambria" pitchFamily="34" charset="-122"/>
                <a:cs typeface="Cambria" pitchFamily="34" charset="-120"/>
              </a:rPr>
              <a:t>Sonuç Olarak</a:t>
            </a:r>
            <a:endParaRPr lang="en-US" sz="3400" dirty="0"/>
          </a:p>
        </p:txBody>
      </p:sp>
      <p:sp>
        <p:nvSpPr>
          <p:cNvPr id="4" name="Text 2"/>
          <p:cNvSpPr/>
          <p:nvPr/>
        </p:nvSpPr>
        <p:spPr>
          <a:xfrm>
            <a:off x="822960" y="1828800"/>
            <a:ext cx="7955280" cy="914400"/>
          </a:xfrm>
          <a:prstGeom prst="rect">
            <a:avLst/>
          </a:prstGeom>
          <a:noFill/>
          <a:ln/>
        </p:spPr>
        <p:txBody>
          <a:bodyPr wrap="square" rtlCol="0" anchor="ctr"/>
          <a:lstStyle/>
          <a:p>
            <a:pPr indent="0" marL="0">
              <a:lnSpc>
                <a:spcPts val="2100"/>
              </a:lnSpc>
              <a:buNone/>
            </a:pPr>
            <a:r>
              <a:rPr lang="en-US" sz="1500" dirty="0">
                <a:solidFill>
                  <a:srgbClr val="D8D8D8"/>
                </a:solidFill>
                <a:latin typeface="Calibri" pitchFamily="34" charset="0"/>
                <a:ea typeface="Calibri" pitchFamily="34" charset="-122"/>
                <a:cs typeface="Calibri" pitchFamily="34" charset="-120"/>
              </a:rPr>
              <a:t>EGARCH(1,1) × Skewed-t modeli, Bitcoin'in saatlik volatilitesini modellemede en güçlü aday olarak öne çıktı: durağan, kaldıraç etkisini yakalayan ve literatürle tutarlı bir model.</a:t>
            </a:r>
            <a:endParaRPr lang="en-US" sz="1500" dirty="0"/>
          </a:p>
        </p:txBody>
      </p:sp>
      <p:sp>
        <p:nvSpPr>
          <p:cNvPr id="5" name="Text 3"/>
          <p:cNvSpPr/>
          <p:nvPr/>
        </p:nvSpPr>
        <p:spPr>
          <a:xfrm>
            <a:off x="822960" y="2788920"/>
            <a:ext cx="7955280" cy="1280160"/>
          </a:xfrm>
          <a:prstGeom prst="rect">
            <a:avLst/>
          </a:prstGeom>
          <a:noFill/>
          <a:ln/>
        </p:spPr>
        <p:txBody>
          <a:bodyPr wrap="square" rtlCol="0" anchor="ctr"/>
          <a:lstStyle/>
          <a:p>
            <a:pPr indent="0" marL="0">
              <a:lnSpc>
                <a:spcPts val="1900"/>
              </a:lnSpc>
              <a:buNone/>
            </a:pPr>
            <a:r>
              <a:rPr lang="en-US" sz="1350" i="1" dirty="0">
                <a:solidFill>
                  <a:srgbClr val="9A9A9A"/>
                </a:solidFill>
                <a:latin typeface="Calibri" pitchFamily="34" charset="0"/>
                <a:ea typeface="Calibri" pitchFamily="34" charset="-122"/>
                <a:cs typeface="Calibri" pitchFamily="34" charset="-120"/>
              </a:rPr>
              <a:t>Ama bu yolculuk bana asıl şunu öğretti: iyi bir model kurmak kadar, o modelin nerede zorlandığını görebilmek de değerli. Veri boşlukları, aşırı uyum riski ve VaR'ın aşırı temkinli kalibrasyonu — hepsini gizlemek yerine raporumda ayrı ayrı ele aldım.</a:t>
            </a:r>
            <a:endParaRPr lang="en-US" sz="1350" dirty="0"/>
          </a:p>
        </p:txBody>
      </p:sp>
      <p:sp>
        <p:nvSpPr>
          <p:cNvPr id="6" name="Shape 4"/>
          <p:cNvSpPr/>
          <p:nvPr/>
        </p:nvSpPr>
        <p:spPr>
          <a:xfrm>
            <a:off x="822960" y="4297680"/>
            <a:ext cx="1097280" cy="0"/>
          </a:xfrm>
          <a:prstGeom prst="line">
            <a:avLst/>
          </a:prstGeom>
          <a:noFill/>
          <a:ln w="31750">
            <a:solidFill>
              <a:srgbClr val="E8622C"/>
            </a:solidFill>
            <a:prstDash val="solid"/>
          </a:ln>
        </p:spPr>
      </p:sp>
      <p:sp>
        <p:nvSpPr>
          <p:cNvPr id="7" name="Text 5"/>
          <p:cNvSpPr/>
          <p:nvPr/>
        </p:nvSpPr>
        <p:spPr>
          <a:xfrm>
            <a:off x="822960" y="4526280"/>
            <a:ext cx="7772400" cy="548640"/>
          </a:xfrm>
          <a:prstGeom prst="rect">
            <a:avLst/>
          </a:prstGeom>
          <a:noFill/>
          <a:ln/>
        </p:spPr>
        <p:txBody>
          <a:bodyPr wrap="square" rtlCol="0" anchor="ctr"/>
          <a:lstStyle/>
          <a:p>
            <a:pPr indent="0" marL="0">
              <a:buNone/>
            </a:pPr>
            <a:r>
              <a:rPr lang="en-US" sz="2000" i="1" dirty="0">
                <a:solidFill>
                  <a:srgbClr val="FFFFFF"/>
                </a:solidFill>
                <a:latin typeface="Cambria" pitchFamily="34" charset="0"/>
                <a:ea typeface="Cambria" pitchFamily="34" charset="-122"/>
                <a:cs typeface="Cambria" pitchFamily="34" charset="-120"/>
              </a:rPr>
              <a:t>Beni dinlediğiniz için teşekkür ederim.</a:t>
            </a:r>
            <a:endParaRPr lang="en-US" sz="2000" dirty="0"/>
          </a:p>
        </p:txBody>
      </p:sp>
      <p:sp>
        <p:nvSpPr>
          <p:cNvPr id="8" name="Text 6"/>
          <p:cNvSpPr/>
          <p:nvPr/>
        </p:nvSpPr>
        <p:spPr>
          <a:xfrm>
            <a:off x="822960" y="5577840"/>
            <a:ext cx="5486400" cy="457200"/>
          </a:xfrm>
          <a:prstGeom prst="rect">
            <a:avLst/>
          </a:prstGeom>
          <a:noFill/>
          <a:ln/>
        </p:spPr>
        <p:txBody>
          <a:bodyPr wrap="square" rtlCol="0" anchor="ctr"/>
          <a:lstStyle/>
          <a:p>
            <a:pPr indent="0" marL="0">
              <a:buNone/>
            </a:pPr>
            <a:r>
              <a:rPr lang="en-US" sz="2000" b="1" dirty="0">
                <a:solidFill>
                  <a:srgbClr val="E8622C"/>
                </a:solidFill>
                <a:latin typeface="Cambria" pitchFamily="34" charset="0"/>
                <a:ea typeface="Cambria" pitchFamily="34" charset="-122"/>
                <a:cs typeface="Cambria" pitchFamily="34" charset="-120"/>
              </a:rPr>
              <a:t>Emine Nur Aktaş</a:t>
            </a:r>
            <a:endParaRPr lang="en-US" sz="2000" dirty="0"/>
          </a:p>
        </p:txBody>
      </p:sp>
      <p:sp>
        <p:nvSpPr>
          <p:cNvPr id="9" name="Text 7"/>
          <p:cNvSpPr/>
          <p:nvPr/>
        </p:nvSpPr>
        <p:spPr>
          <a:xfrm>
            <a:off x="822960" y="6035040"/>
            <a:ext cx="7315200" cy="365760"/>
          </a:xfrm>
          <a:prstGeom prst="rect">
            <a:avLst/>
          </a:prstGeom>
          <a:noFill/>
          <a:ln/>
        </p:spPr>
        <p:txBody>
          <a:bodyPr wrap="square" rtlCol="0" anchor="ctr"/>
          <a:lstStyle/>
          <a:p>
            <a:pPr indent="0" marL="0">
              <a:buNone/>
            </a:pPr>
            <a:r>
              <a:rPr lang="en-US" sz="1150" dirty="0">
                <a:solidFill>
                  <a:srgbClr val="9A9A9A"/>
                </a:solidFill>
                <a:latin typeface="Calibri" pitchFamily="34" charset="0"/>
                <a:ea typeface="Calibri" pitchFamily="34" charset="-122"/>
                <a:cs typeface="Calibri" pitchFamily="34" charset="-120"/>
              </a:rPr>
              <a:t>Yazılım Bilişim Akademisi · 4. Dönem Veri Analitiği Programı</a:t>
            </a:r>
            <a:endParaRPr lang="en-US" sz="1150" dirty="0"/>
          </a:p>
        </p:txBody>
      </p:sp>
      <p:sp>
        <p:nvSpPr>
          <p:cNvPr id="10" name="Text 8"/>
          <p:cNvSpPr/>
          <p:nvPr/>
        </p:nvSpPr>
        <p:spPr>
          <a:xfrm>
            <a:off x="502920" y="6291072"/>
            <a:ext cx="1371600" cy="320040"/>
          </a:xfrm>
          <a:prstGeom prst="rect">
            <a:avLst/>
          </a:prstGeom>
          <a:noFill/>
          <a:ln/>
        </p:spPr>
        <p:txBody>
          <a:bodyPr wrap="square" rtlCol="0" anchor="ctr"/>
          <a:lstStyle/>
          <a:p>
            <a:pPr indent="0" marL="0">
              <a:buNone/>
            </a:pPr>
            <a:r>
              <a:rPr lang="en-US" sz="1000" spc="100" kern="0" dirty="0">
                <a:solidFill>
                  <a:srgbClr val="9A9A9A"/>
                </a:solidFill>
                <a:latin typeface="Calibri" pitchFamily="34" charset="0"/>
                <a:ea typeface="Calibri" pitchFamily="34" charset="-122"/>
                <a:cs typeface="Calibri" pitchFamily="34" charset="-120"/>
              </a:rPr>
              <a:t>12 / 12</a:t>
            </a:r>
            <a:endParaRPr lang="en-US" sz="1000" dirty="0"/>
          </a:p>
        </p:txBody>
      </p:sp>
      <p:sp>
        <p:nvSpPr>
          <p:cNvPr id="11" name="Shape 9"/>
          <p:cNvSpPr/>
          <p:nvPr/>
        </p:nvSpPr>
        <p:spPr>
          <a:xfrm>
            <a:off x="10408615" y="6080760"/>
            <a:ext cx="1417320" cy="502920"/>
          </a:xfrm>
          <a:prstGeom prst="roundRect">
            <a:avLst>
              <a:gd name="adj" fmla="val 14545"/>
            </a:avLst>
          </a:prstGeom>
          <a:solidFill>
            <a:srgbClr val="FFFFFF"/>
          </a:solidFill>
          <a:ln/>
        </p:spPr>
      </p:sp>
      <p:pic>
        <p:nvPicPr>
          <p:cNvPr id="12" name="Image 0" descr="/home/claude/build/images/softito_logo_h.png">    </p:cNvPr>
          <p:cNvPicPr>
            <a:picLocks noChangeAspect="1"/>
          </p:cNvPicPr>
          <p:nvPr/>
        </p:nvPicPr>
        <p:blipFill>
          <a:blip r:embed="rId1"/>
          <a:stretch>
            <a:fillRect/>
          </a:stretch>
        </p:blipFill>
        <p:spPr>
          <a:xfrm>
            <a:off x="10500055" y="6167628"/>
            <a:ext cx="1234440" cy="46223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822960" y="502920"/>
            <a:ext cx="1371600" cy="457200"/>
          </a:xfrm>
          <a:prstGeom prst="rect">
            <a:avLst/>
          </a:prstGeom>
          <a:noFill/>
          <a:ln/>
        </p:spPr>
        <p:txBody>
          <a:bodyPr wrap="square" rtlCol="0" anchor="ctr"/>
          <a:lstStyle/>
          <a:p>
            <a:pPr indent="0" marL="0">
              <a:buNone/>
            </a:pPr>
            <a:r>
              <a:rPr lang="en-US" sz="1600" b="1" dirty="0">
                <a:solidFill>
                  <a:srgbClr val="E8622C"/>
                </a:solidFill>
                <a:latin typeface="Cambria" pitchFamily="34" charset="0"/>
                <a:ea typeface="Cambria" pitchFamily="34" charset="-122"/>
                <a:cs typeface="Cambria" pitchFamily="34" charset="-120"/>
              </a:rPr>
              <a:t>01</a:t>
            </a:r>
            <a:endParaRPr lang="en-US" sz="1600" dirty="0"/>
          </a:p>
        </p:txBody>
      </p:sp>
      <p:sp>
        <p:nvSpPr>
          <p:cNvPr id="3" name="Text 1"/>
          <p:cNvSpPr/>
          <p:nvPr/>
        </p:nvSpPr>
        <p:spPr>
          <a:xfrm>
            <a:off x="822960" y="868680"/>
            <a:ext cx="7772400" cy="1554480"/>
          </a:xfrm>
          <a:prstGeom prst="rect">
            <a:avLst/>
          </a:prstGeom>
          <a:noFill/>
          <a:ln/>
        </p:spPr>
        <p:txBody>
          <a:bodyPr wrap="square" rtlCol="0" anchor="ctr"/>
          <a:lstStyle/>
          <a:p>
            <a:pPr indent="0" marL="0">
              <a:lnSpc>
                <a:spcPts val="3800"/>
              </a:lnSpc>
              <a:buNone/>
            </a:pPr>
            <a:r>
              <a:rPr lang="en-US" sz="3200" b="1" dirty="0">
                <a:solidFill>
                  <a:srgbClr val="111111"/>
                </a:solidFill>
                <a:latin typeface="Cambria" pitchFamily="34" charset="0"/>
                <a:ea typeface="Cambria" pitchFamily="34" charset="-122"/>
                <a:cs typeface="Cambria" pitchFamily="34" charset="-120"/>
              </a:rPr>
              <a:t>Peki, Bunu Önceden</a:t>
            </a:r>
            <a:endParaRPr lang="en-US" sz="3200" dirty="0"/>
          </a:p>
          <a:p>
            <a:pPr indent="0" marL="0">
              <a:lnSpc>
                <a:spcPts val="3800"/>
              </a:lnSpc>
              <a:buNone/>
            </a:pPr>
            <a:r>
              <a:rPr lang="en-US" sz="3200" b="1" dirty="0">
                <a:solidFill>
                  <a:srgbClr val="111111"/>
                </a:solidFill>
                <a:latin typeface="Cambria" pitchFamily="34" charset="0"/>
                <a:ea typeface="Cambria" pitchFamily="34" charset="-122"/>
                <a:cs typeface="Cambria" pitchFamily="34" charset="-120"/>
              </a:rPr>
              <a:t>Görebilir miyiz?</a:t>
            </a:r>
            <a:endParaRPr lang="en-US" sz="3200" dirty="0"/>
          </a:p>
        </p:txBody>
      </p:sp>
      <p:sp>
        <p:nvSpPr>
          <p:cNvPr id="4" name="Shape 2"/>
          <p:cNvSpPr/>
          <p:nvPr/>
        </p:nvSpPr>
        <p:spPr>
          <a:xfrm>
            <a:off x="822960" y="2606040"/>
            <a:ext cx="10561320" cy="960120"/>
          </a:xfrm>
          <a:prstGeom prst="roundRect">
            <a:avLst>
              <a:gd name="adj" fmla="val 7619"/>
            </a:avLst>
          </a:prstGeom>
          <a:solidFill>
            <a:srgbClr val="F7F7F7"/>
          </a:solidFill>
          <a:ln/>
        </p:spPr>
      </p:sp>
      <p:sp>
        <p:nvSpPr>
          <p:cNvPr id="5" name="Text 3"/>
          <p:cNvSpPr/>
          <p:nvPr/>
        </p:nvSpPr>
        <p:spPr>
          <a:xfrm>
            <a:off x="1097280" y="2606040"/>
            <a:ext cx="10012680" cy="960120"/>
          </a:xfrm>
          <a:prstGeom prst="rect">
            <a:avLst/>
          </a:prstGeom>
          <a:noFill/>
          <a:ln/>
        </p:spPr>
        <p:txBody>
          <a:bodyPr wrap="square" rtlCol="0" anchor="ctr"/>
          <a:lstStyle/>
          <a:p>
            <a:pPr indent="0" marL="0">
              <a:lnSpc>
                <a:spcPts val="2200"/>
              </a:lnSpc>
              <a:buNone/>
            </a:pPr>
            <a:r>
              <a:rPr lang="en-US" sz="1650" b="1" dirty="0">
                <a:solidFill>
                  <a:srgbClr val="111111"/>
                </a:solidFill>
                <a:latin typeface="Calibri" pitchFamily="34" charset="0"/>
                <a:ea typeface="Calibri" pitchFamily="34" charset="-122"/>
                <a:cs typeface="Calibri" pitchFamily="34" charset="-120"/>
              </a:rPr>
              <a:t>Amacımız fiyatı tahmin etmek değil. </a:t>
            </a:r>
            <a:pPr indent="0" marL="0">
              <a:lnSpc>
                <a:spcPts val="2200"/>
              </a:lnSpc>
              <a:buNone/>
            </a:pPr>
            <a:r>
              <a:rPr lang="en-US" sz="1650" dirty="0">
                <a:solidFill>
                  <a:srgbClr val="333333"/>
                </a:solidFill>
                <a:latin typeface="Calibri" pitchFamily="34" charset="0"/>
                <a:ea typeface="Calibri" pitchFamily="34" charset="-122"/>
                <a:cs typeface="Calibri" pitchFamily="34" charset="-120"/>
              </a:rPr>
              <a:t>Amacımız, </a:t>
            </a:r>
            <a:pPr indent="0" marL="0">
              <a:lnSpc>
                <a:spcPts val="2200"/>
              </a:lnSpc>
              <a:buNone/>
            </a:pPr>
            <a:r>
              <a:rPr lang="en-US" sz="1650" b="1" dirty="0">
                <a:solidFill>
                  <a:srgbClr val="E8622C"/>
                </a:solidFill>
                <a:latin typeface="Calibri" pitchFamily="34" charset="0"/>
                <a:ea typeface="Calibri" pitchFamily="34" charset="-122"/>
                <a:cs typeface="Calibri" pitchFamily="34" charset="-120"/>
              </a:rPr>
              <a:t>dalgalanmanın şiddetini </a:t>
            </a:r>
            <a:pPr indent="0" marL="0">
              <a:lnSpc>
                <a:spcPts val="2200"/>
              </a:lnSpc>
              <a:buNone/>
            </a:pPr>
            <a:r>
              <a:rPr lang="en-US" sz="1650" dirty="0">
                <a:solidFill>
                  <a:srgbClr val="333333"/>
                </a:solidFill>
                <a:latin typeface="Calibri" pitchFamily="34" charset="0"/>
                <a:ea typeface="Calibri" pitchFamily="34" charset="-122"/>
                <a:cs typeface="Calibri" pitchFamily="34" charset="-120"/>
              </a:rPr>
              <a:t>— yani volatiliteyi — önceden kestirebilmek.</a:t>
            </a:r>
            <a:endParaRPr lang="en-US" sz="1650" dirty="0"/>
          </a:p>
        </p:txBody>
      </p:sp>
      <p:sp>
        <p:nvSpPr>
          <p:cNvPr id="6" name="Text 4"/>
          <p:cNvSpPr/>
          <p:nvPr/>
        </p:nvSpPr>
        <p:spPr>
          <a:xfrm>
            <a:off x="822960" y="3886200"/>
            <a:ext cx="2377440" cy="777240"/>
          </a:xfrm>
          <a:prstGeom prst="rect">
            <a:avLst/>
          </a:prstGeom>
          <a:noFill/>
          <a:ln/>
        </p:spPr>
        <p:txBody>
          <a:bodyPr wrap="square" rtlCol="0" anchor="t"/>
          <a:lstStyle/>
          <a:p>
            <a:pPr indent="0" marL="0">
              <a:buNone/>
            </a:pPr>
            <a:r>
              <a:rPr lang="en-US" sz="1400" b="1" dirty="0">
                <a:solidFill>
                  <a:srgbClr val="6E6E6E"/>
                </a:solidFill>
                <a:latin typeface="Calibri" pitchFamily="34" charset="0"/>
                <a:ea typeface="Calibri" pitchFamily="34" charset="-122"/>
                <a:cs typeface="Calibri" pitchFamily="34" charset="-120"/>
              </a:rPr>
              <a:t>Fiyat tahmini</a:t>
            </a:r>
            <a:endParaRPr lang="en-US" sz="1400" dirty="0"/>
          </a:p>
        </p:txBody>
      </p:sp>
      <p:sp>
        <p:nvSpPr>
          <p:cNvPr id="7" name="Text 5"/>
          <p:cNvSpPr/>
          <p:nvPr/>
        </p:nvSpPr>
        <p:spPr>
          <a:xfrm>
            <a:off x="3337560" y="3886200"/>
            <a:ext cx="3749040" cy="777240"/>
          </a:xfrm>
          <a:prstGeom prst="rect">
            <a:avLst/>
          </a:prstGeom>
          <a:noFill/>
          <a:ln/>
        </p:spPr>
        <p:txBody>
          <a:bodyPr wrap="square" rtlCol="0" anchor="t"/>
          <a:lstStyle/>
          <a:p>
            <a:pPr indent="0" marL="0">
              <a:buNone/>
            </a:pPr>
            <a:r>
              <a:rPr lang="en-US" sz="1300" i="1" dirty="0">
                <a:solidFill>
                  <a:srgbClr val="333333"/>
                </a:solidFill>
                <a:latin typeface="Calibri" pitchFamily="34" charset="0"/>
                <a:ea typeface="Calibri" pitchFamily="34" charset="-122"/>
                <a:cs typeface="Calibri" pitchFamily="34" charset="-120"/>
              </a:rPr>
              <a:t>Yarın fiyat kaç dolar olacak?</a:t>
            </a:r>
            <a:endParaRPr lang="en-US" sz="1300" dirty="0"/>
          </a:p>
        </p:txBody>
      </p:sp>
      <p:sp>
        <p:nvSpPr>
          <p:cNvPr id="8" name="Text 6"/>
          <p:cNvSpPr/>
          <p:nvPr/>
        </p:nvSpPr>
        <p:spPr>
          <a:xfrm>
            <a:off x="7223760" y="3886200"/>
            <a:ext cx="4160520" cy="777240"/>
          </a:xfrm>
          <a:prstGeom prst="rect">
            <a:avLst/>
          </a:prstGeom>
          <a:noFill/>
          <a:ln/>
        </p:spPr>
        <p:txBody>
          <a:bodyPr wrap="square" rtlCol="0" anchor="t"/>
          <a:lstStyle/>
          <a:p>
            <a:pPr indent="0" marL="0">
              <a:buNone/>
            </a:pPr>
            <a:r>
              <a:rPr lang="en-US" sz="1250" dirty="0">
                <a:solidFill>
                  <a:srgbClr val="6E6E6E"/>
                </a:solidFill>
                <a:latin typeface="Calibri" pitchFamily="34" charset="0"/>
                <a:ea typeface="Calibri" pitchFamily="34" charset="-122"/>
                <a:cs typeface="Calibri" pitchFamily="34" charset="-120"/>
              </a:rPr>
              <a:t>Neredeyse imkânsız — piyasalar rastgele yürür.</a:t>
            </a:r>
            <a:endParaRPr lang="en-US" sz="1250" dirty="0"/>
          </a:p>
        </p:txBody>
      </p:sp>
      <p:sp>
        <p:nvSpPr>
          <p:cNvPr id="9" name="Text 7"/>
          <p:cNvSpPr/>
          <p:nvPr/>
        </p:nvSpPr>
        <p:spPr>
          <a:xfrm>
            <a:off x="822960" y="4800600"/>
            <a:ext cx="2377440" cy="777240"/>
          </a:xfrm>
          <a:prstGeom prst="rect">
            <a:avLst/>
          </a:prstGeom>
          <a:noFill/>
          <a:ln/>
        </p:spPr>
        <p:txBody>
          <a:bodyPr wrap="square" rtlCol="0" anchor="t"/>
          <a:lstStyle/>
          <a:p>
            <a:pPr indent="0" marL="0">
              <a:buNone/>
            </a:pPr>
            <a:r>
              <a:rPr lang="en-US" sz="1400" b="1" dirty="0">
                <a:solidFill>
                  <a:srgbClr val="E8622C"/>
                </a:solidFill>
                <a:latin typeface="Calibri" pitchFamily="34" charset="0"/>
                <a:ea typeface="Calibri" pitchFamily="34" charset="-122"/>
                <a:cs typeface="Calibri" pitchFamily="34" charset="-120"/>
              </a:rPr>
              <a:t>Volatilite tahmini</a:t>
            </a:r>
            <a:endParaRPr lang="en-US" sz="1400" dirty="0"/>
          </a:p>
        </p:txBody>
      </p:sp>
      <p:sp>
        <p:nvSpPr>
          <p:cNvPr id="10" name="Text 8"/>
          <p:cNvSpPr/>
          <p:nvPr/>
        </p:nvSpPr>
        <p:spPr>
          <a:xfrm>
            <a:off x="3337560" y="4800600"/>
            <a:ext cx="3749040" cy="777240"/>
          </a:xfrm>
          <a:prstGeom prst="rect">
            <a:avLst/>
          </a:prstGeom>
          <a:noFill/>
          <a:ln/>
        </p:spPr>
        <p:txBody>
          <a:bodyPr wrap="square" rtlCol="0" anchor="t"/>
          <a:lstStyle/>
          <a:p>
            <a:pPr indent="0" marL="0">
              <a:buNone/>
            </a:pPr>
            <a:r>
              <a:rPr lang="en-US" sz="1300" i="1" dirty="0">
                <a:solidFill>
                  <a:srgbClr val="333333"/>
                </a:solidFill>
                <a:latin typeface="Calibri" pitchFamily="34" charset="0"/>
                <a:ea typeface="Calibri" pitchFamily="34" charset="-122"/>
                <a:cs typeface="Calibri" pitchFamily="34" charset="-120"/>
              </a:rPr>
              <a:t>Yarın piyasa ne kadar sert oynayacak?</a:t>
            </a:r>
            <a:endParaRPr lang="en-US" sz="1300" dirty="0"/>
          </a:p>
        </p:txBody>
      </p:sp>
      <p:sp>
        <p:nvSpPr>
          <p:cNvPr id="11" name="Text 9"/>
          <p:cNvSpPr/>
          <p:nvPr/>
        </p:nvSpPr>
        <p:spPr>
          <a:xfrm>
            <a:off x="7223760" y="4800600"/>
            <a:ext cx="4160520" cy="777240"/>
          </a:xfrm>
          <a:prstGeom prst="rect">
            <a:avLst/>
          </a:prstGeom>
          <a:noFill/>
          <a:ln/>
        </p:spPr>
        <p:txBody>
          <a:bodyPr wrap="square" rtlCol="0" anchor="t"/>
          <a:lstStyle/>
          <a:p>
            <a:pPr indent="0" marL="0">
              <a:buNone/>
            </a:pPr>
            <a:r>
              <a:rPr lang="en-US" sz="1250" dirty="0">
                <a:solidFill>
                  <a:srgbClr val="6E6E6E"/>
                </a:solidFill>
                <a:latin typeface="Calibri" pitchFamily="34" charset="0"/>
                <a:ea typeface="Calibri" pitchFamily="34" charset="-122"/>
                <a:cs typeface="Calibri" pitchFamily="34" charset="-120"/>
              </a:rPr>
              <a:t>Örüntüsü var — sakin ve fırtınalı dönemler kümelenir.</a:t>
            </a:r>
            <a:endParaRPr lang="en-US" sz="1250" dirty="0"/>
          </a:p>
        </p:txBody>
      </p:sp>
      <p:sp>
        <p:nvSpPr>
          <p:cNvPr id="12" name="Shape 10"/>
          <p:cNvSpPr/>
          <p:nvPr/>
        </p:nvSpPr>
        <p:spPr>
          <a:xfrm>
            <a:off x="822960" y="3794760"/>
            <a:ext cx="10561320" cy="0"/>
          </a:xfrm>
          <a:prstGeom prst="line">
            <a:avLst/>
          </a:prstGeom>
          <a:noFill/>
          <a:ln w="12700">
            <a:solidFill>
              <a:srgbClr val="DDDDDD"/>
            </a:solidFill>
            <a:prstDash val="solid"/>
          </a:ln>
        </p:spPr>
      </p:sp>
      <p:sp>
        <p:nvSpPr>
          <p:cNvPr id="13" name="Shape 11"/>
          <p:cNvSpPr/>
          <p:nvPr/>
        </p:nvSpPr>
        <p:spPr>
          <a:xfrm>
            <a:off x="822960" y="4709160"/>
            <a:ext cx="10561320" cy="0"/>
          </a:xfrm>
          <a:prstGeom prst="line">
            <a:avLst/>
          </a:prstGeom>
          <a:noFill/>
          <a:ln w="12700">
            <a:solidFill>
              <a:srgbClr val="DDDDDD"/>
            </a:solidFill>
            <a:prstDash val="solid"/>
          </a:ln>
        </p:spPr>
      </p:sp>
      <p:sp>
        <p:nvSpPr>
          <p:cNvPr id="14" name="Text 12"/>
          <p:cNvSpPr/>
          <p:nvPr/>
        </p:nvSpPr>
        <p:spPr>
          <a:xfrm>
            <a:off x="822960" y="5897880"/>
            <a:ext cx="10561320" cy="457200"/>
          </a:xfrm>
          <a:prstGeom prst="rect">
            <a:avLst/>
          </a:prstGeom>
          <a:noFill/>
          <a:ln/>
        </p:spPr>
        <p:txBody>
          <a:bodyPr wrap="square" rtlCol="0" anchor="ctr"/>
          <a:lstStyle/>
          <a:p>
            <a:pPr indent="0" marL="0">
              <a:buNone/>
            </a:pPr>
            <a:r>
              <a:rPr lang="en-US" sz="1150" i="1" dirty="0">
                <a:solidFill>
                  <a:srgbClr val="6E6E6E"/>
                </a:solidFill>
                <a:latin typeface="Calibri" pitchFamily="34" charset="0"/>
                <a:ea typeface="Calibri" pitchFamily="34" charset="-122"/>
                <a:cs typeface="Calibri" pitchFamily="34" charset="-120"/>
              </a:rPr>
              <a:t>Bilimsel karşılığı: BTC-USD saatlik log-getirilerinin koşullu varyansını, GARCH ailesi modelleriyle modellemek ve öngörmek.</a:t>
            </a:r>
            <a:endParaRPr lang="en-US" sz="1150" dirty="0"/>
          </a:p>
        </p:txBody>
      </p:sp>
      <p:sp>
        <p:nvSpPr>
          <p:cNvPr id="15" name="Text 13"/>
          <p:cNvSpPr/>
          <p:nvPr/>
        </p:nvSpPr>
        <p:spPr>
          <a:xfrm>
            <a:off x="502920" y="6291072"/>
            <a:ext cx="1371600" cy="320040"/>
          </a:xfrm>
          <a:prstGeom prst="rect">
            <a:avLst/>
          </a:prstGeom>
          <a:noFill/>
          <a:ln/>
        </p:spPr>
        <p:txBody>
          <a:bodyPr wrap="square" rtlCol="0" anchor="ctr"/>
          <a:lstStyle/>
          <a:p>
            <a:pPr indent="0" marL="0">
              <a:buNone/>
            </a:pPr>
            <a:r>
              <a:rPr lang="en-US" sz="1000" spc="100" kern="0" dirty="0">
                <a:solidFill>
                  <a:srgbClr val="9A9A9A"/>
                </a:solidFill>
                <a:latin typeface="Calibri" pitchFamily="34" charset="0"/>
                <a:ea typeface="Calibri" pitchFamily="34" charset="-122"/>
                <a:cs typeface="Calibri" pitchFamily="34" charset="-120"/>
              </a:rPr>
              <a:t>02 / 12</a:t>
            </a:r>
            <a:endParaRPr lang="en-US" sz="1000" dirty="0"/>
          </a:p>
        </p:txBody>
      </p:sp>
      <p:pic>
        <p:nvPicPr>
          <p:cNvPr id="16" name="Image 0" descr="/home/claude/build/images/softito_logo_h.png">    </p:cNvPr>
          <p:cNvPicPr>
            <a:picLocks noChangeAspect="1"/>
          </p:cNvPicPr>
          <p:nvPr/>
        </p:nvPicPr>
        <p:blipFill>
          <a:blip r:embed="rId1"/>
          <a:stretch>
            <a:fillRect/>
          </a:stretch>
        </p:blipFill>
        <p:spPr>
          <a:xfrm>
            <a:off x="10591495" y="6199632"/>
            <a:ext cx="1143000" cy="427996"/>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822960" y="502920"/>
            <a:ext cx="1371600" cy="457200"/>
          </a:xfrm>
          <a:prstGeom prst="rect">
            <a:avLst/>
          </a:prstGeom>
          <a:noFill/>
          <a:ln/>
        </p:spPr>
        <p:txBody>
          <a:bodyPr wrap="square" rtlCol="0" anchor="ctr"/>
          <a:lstStyle/>
          <a:p>
            <a:pPr indent="0" marL="0">
              <a:buNone/>
            </a:pPr>
            <a:r>
              <a:rPr lang="en-US" sz="1600" b="1" dirty="0">
                <a:solidFill>
                  <a:srgbClr val="E8622C"/>
                </a:solidFill>
                <a:latin typeface="Cambria" pitchFamily="34" charset="0"/>
                <a:ea typeface="Cambria" pitchFamily="34" charset="-122"/>
                <a:cs typeface="Cambria" pitchFamily="34" charset="-120"/>
              </a:rPr>
              <a:t>02</a:t>
            </a:r>
            <a:endParaRPr lang="en-US" sz="1600" dirty="0"/>
          </a:p>
        </p:txBody>
      </p:sp>
      <p:sp>
        <p:nvSpPr>
          <p:cNvPr id="3" name="Text 1"/>
          <p:cNvSpPr/>
          <p:nvPr/>
        </p:nvSpPr>
        <p:spPr>
          <a:xfrm>
            <a:off x="822960" y="868680"/>
            <a:ext cx="9144000" cy="822960"/>
          </a:xfrm>
          <a:prstGeom prst="rect">
            <a:avLst/>
          </a:prstGeom>
          <a:noFill/>
          <a:ln/>
        </p:spPr>
        <p:txBody>
          <a:bodyPr wrap="square" rtlCol="0" anchor="ctr"/>
          <a:lstStyle/>
          <a:p>
            <a:pPr indent="0" marL="0">
              <a:buNone/>
            </a:pPr>
            <a:r>
              <a:rPr lang="en-US" sz="3200" b="1" dirty="0">
                <a:solidFill>
                  <a:srgbClr val="111111"/>
                </a:solidFill>
                <a:latin typeface="Cambria" pitchFamily="34" charset="0"/>
                <a:ea typeface="Cambria" pitchFamily="34" charset="-122"/>
                <a:cs typeface="Cambria" pitchFamily="34" charset="-120"/>
              </a:rPr>
              <a:t>Bizden Önce Ne Bulunmuş?</a:t>
            </a:r>
            <a:endParaRPr lang="en-US" sz="3200" dirty="0"/>
          </a:p>
        </p:txBody>
      </p:sp>
      <p:sp>
        <p:nvSpPr>
          <p:cNvPr id="4" name="Text 2"/>
          <p:cNvSpPr/>
          <p:nvPr/>
        </p:nvSpPr>
        <p:spPr>
          <a:xfrm>
            <a:off x="822960" y="1600200"/>
            <a:ext cx="9875520" cy="457200"/>
          </a:xfrm>
          <a:prstGeom prst="rect">
            <a:avLst/>
          </a:prstGeom>
          <a:noFill/>
          <a:ln/>
        </p:spPr>
        <p:txBody>
          <a:bodyPr wrap="square" rtlCol="0" anchor="ctr"/>
          <a:lstStyle/>
          <a:p>
            <a:pPr indent="0" marL="0">
              <a:buNone/>
            </a:pPr>
            <a:r>
              <a:rPr lang="en-US" sz="1450" dirty="0">
                <a:solidFill>
                  <a:srgbClr val="333333"/>
                </a:solidFill>
                <a:latin typeface="Calibri" pitchFamily="34" charset="0"/>
                <a:ea typeface="Calibri" pitchFamily="34" charset="-122"/>
                <a:cs typeface="Calibri" pitchFamily="34" charset="-120"/>
              </a:rPr>
              <a:t>Boş bir sayfadan başlamadım — önce alandaki önceki çalışmalara baktım:</a:t>
            </a:r>
            <a:endParaRPr lang="en-US" sz="1450" dirty="0"/>
          </a:p>
        </p:txBody>
      </p:sp>
      <p:sp>
        <p:nvSpPr>
          <p:cNvPr id="5" name="Text 3"/>
          <p:cNvSpPr/>
          <p:nvPr/>
        </p:nvSpPr>
        <p:spPr>
          <a:xfrm>
            <a:off x="822960" y="2194560"/>
            <a:ext cx="2103120" cy="365760"/>
          </a:xfrm>
          <a:prstGeom prst="rect">
            <a:avLst/>
          </a:prstGeom>
          <a:noFill/>
          <a:ln/>
        </p:spPr>
        <p:txBody>
          <a:bodyPr wrap="square" rtlCol="0" anchor="ctr"/>
          <a:lstStyle/>
          <a:p>
            <a:pPr indent="0" marL="0">
              <a:buNone/>
            </a:pPr>
            <a:r>
              <a:rPr lang="en-US" sz="1150" b="1" spc="100" kern="0" dirty="0">
                <a:solidFill>
                  <a:srgbClr val="6E6E6E"/>
                </a:solidFill>
                <a:latin typeface="Calibri" pitchFamily="34" charset="0"/>
                <a:ea typeface="Calibri" pitchFamily="34" charset="-122"/>
                <a:cs typeface="Calibri" pitchFamily="34" charset="-120"/>
              </a:rPr>
              <a:t>Yazar(lar)</a:t>
            </a:r>
            <a:endParaRPr lang="en-US" sz="1150" dirty="0"/>
          </a:p>
        </p:txBody>
      </p:sp>
      <p:sp>
        <p:nvSpPr>
          <p:cNvPr id="6" name="Text 4"/>
          <p:cNvSpPr/>
          <p:nvPr/>
        </p:nvSpPr>
        <p:spPr>
          <a:xfrm>
            <a:off x="2926080" y="2194560"/>
            <a:ext cx="1280160" cy="365760"/>
          </a:xfrm>
          <a:prstGeom prst="rect">
            <a:avLst/>
          </a:prstGeom>
          <a:noFill/>
          <a:ln/>
        </p:spPr>
        <p:txBody>
          <a:bodyPr wrap="square" rtlCol="0" anchor="ctr"/>
          <a:lstStyle/>
          <a:p>
            <a:pPr indent="0" marL="0">
              <a:buNone/>
            </a:pPr>
            <a:r>
              <a:rPr lang="en-US" sz="1150" b="1" spc="100" kern="0" dirty="0">
                <a:solidFill>
                  <a:srgbClr val="6E6E6E"/>
                </a:solidFill>
                <a:latin typeface="Calibri" pitchFamily="34" charset="0"/>
                <a:ea typeface="Calibri" pitchFamily="34" charset="-122"/>
                <a:cs typeface="Calibri" pitchFamily="34" charset="-120"/>
              </a:rPr>
              <a:t>Yıl</a:t>
            </a:r>
            <a:endParaRPr lang="en-US" sz="1150" dirty="0"/>
          </a:p>
        </p:txBody>
      </p:sp>
      <p:sp>
        <p:nvSpPr>
          <p:cNvPr id="7" name="Text 5"/>
          <p:cNvSpPr/>
          <p:nvPr/>
        </p:nvSpPr>
        <p:spPr>
          <a:xfrm>
            <a:off x="4206240" y="2194560"/>
            <a:ext cx="6720840" cy="365760"/>
          </a:xfrm>
          <a:prstGeom prst="rect">
            <a:avLst/>
          </a:prstGeom>
          <a:noFill/>
          <a:ln/>
        </p:spPr>
        <p:txBody>
          <a:bodyPr wrap="square" rtlCol="0" anchor="ctr"/>
          <a:lstStyle/>
          <a:p>
            <a:pPr indent="0" marL="0">
              <a:buNone/>
            </a:pPr>
            <a:r>
              <a:rPr lang="en-US" sz="1150" b="1" spc="100" kern="0" dirty="0">
                <a:solidFill>
                  <a:srgbClr val="6E6E6E"/>
                </a:solidFill>
                <a:latin typeface="Calibri" pitchFamily="34" charset="0"/>
                <a:ea typeface="Calibri" pitchFamily="34" charset="-122"/>
                <a:cs typeface="Calibri" pitchFamily="34" charset="-120"/>
              </a:rPr>
              <a:t>Bulgu</a:t>
            </a:r>
            <a:endParaRPr lang="en-US" sz="1150" dirty="0"/>
          </a:p>
        </p:txBody>
      </p:sp>
      <p:sp>
        <p:nvSpPr>
          <p:cNvPr id="8" name="Shape 6"/>
          <p:cNvSpPr/>
          <p:nvPr/>
        </p:nvSpPr>
        <p:spPr>
          <a:xfrm>
            <a:off x="822960" y="2578608"/>
            <a:ext cx="10561320" cy="0"/>
          </a:xfrm>
          <a:prstGeom prst="line">
            <a:avLst/>
          </a:prstGeom>
          <a:noFill/>
          <a:ln w="12700">
            <a:solidFill>
              <a:srgbClr val="CCCCCC"/>
            </a:solidFill>
            <a:prstDash val="solid"/>
          </a:ln>
        </p:spPr>
      </p:sp>
      <p:sp>
        <p:nvSpPr>
          <p:cNvPr id="9" name="Shape 7"/>
          <p:cNvSpPr/>
          <p:nvPr/>
        </p:nvSpPr>
        <p:spPr>
          <a:xfrm>
            <a:off x="713232" y="2651760"/>
            <a:ext cx="10771632" cy="475488"/>
          </a:xfrm>
          <a:prstGeom prst="roundRect">
            <a:avLst>
              <a:gd name="adj" fmla="val 11538"/>
            </a:avLst>
          </a:prstGeom>
          <a:solidFill>
            <a:srgbClr val="FDEEE7"/>
          </a:solidFill>
          <a:ln/>
        </p:spPr>
      </p:sp>
      <p:sp>
        <p:nvSpPr>
          <p:cNvPr id="10" name="Text 8"/>
          <p:cNvSpPr/>
          <p:nvPr/>
        </p:nvSpPr>
        <p:spPr>
          <a:xfrm>
            <a:off x="822960" y="2697480"/>
            <a:ext cx="2103120" cy="402336"/>
          </a:xfrm>
          <a:prstGeom prst="rect">
            <a:avLst/>
          </a:prstGeom>
          <a:noFill/>
          <a:ln/>
        </p:spPr>
        <p:txBody>
          <a:bodyPr wrap="square" rtlCol="0" anchor="ctr"/>
          <a:lstStyle/>
          <a:p>
            <a:pPr indent="0" marL="0">
              <a:buNone/>
            </a:pPr>
            <a:r>
              <a:rPr lang="en-US" sz="1250" b="1" dirty="0">
                <a:solidFill>
                  <a:srgbClr val="E8622C"/>
                </a:solidFill>
                <a:latin typeface="Calibri" pitchFamily="34" charset="0"/>
                <a:ea typeface="Calibri" pitchFamily="34" charset="-122"/>
                <a:cs typeface="Calibri" pitchFamily="34" charset="-120"/>
              </a:rPr>
              <a:t>Katsiampa</a:t>
            </a:r>
            <a:endParaRPr lang="en-US" sz="1250" dirty="0"/>
          </a:p>
        </p:txBody>
      </p:sp>
      <p:sp>
        <p:nvSpPr>
          <p:cNvPr id="11" name="Text 9"/>
          <p:cNvSpPr/>
          <p:nvPr/>
        </p:nvSpPr>
        <p:spPr>
          <a:xfrm>
            <a:off x="2926080" y="2697480"/>
            <a:ext cx="1280160" cy="402336"/>
          </a:xfrm>
          <a:prstGeom prst="rect">
            <a:avLst/>
          </a:prstGeom>
          <a:noFill/>
          <a:ln/>
        </p:spPr>
        <p:txBody>
          <a:bodyPr wrap="square" rtlCol="0" anchor="ctr"/>
          <a:lstStyle/>
          <a:p>
            <a:pPr indent="0" marL="0">
              <a:buNone/>
            </a:pPr>
            <a:r>
              <a:rPr lang="en-US" sz="1250" b="1" dirty="0">
                <a:solidFill>
                  <a:srgbClr val="E8622C"/>
                </a:solidFill>
                <a:latin typeface="Calibri" pitchFamily="34" charset="0"/>
                <a:ea typeface="Calibri" pitchFamily="34" charset="-122"/>
                <a:cs typeface="Calibri" pitchFamily="34" charset="-120"/>
              </a:rPr>
              <a:t>2017</a:t>
            </a:r>
            <a:endParaRPr lang="en-US" sz="1250" dirty="0"/>
          </a:p>
        </p:txBody>
      </p:sp>
      <p:sp>
        <p:nvSpPr>
          <p:cNvPr id="12" name="Text 10"/>
          <p:cNvSpPr/>
          <p:nvPr/>
        </p:nvSpPr>
        <p:spPr>
          <a:xfrm>
            <a:off x="4206240" y="2697480"/>
            <a:ext cx="6720840" cy="402336"/>
          </a:xfrm>
          <a:prstGeom prst="rect">
            <a:avLst/>
          </a:prstGeom>
          <a:noFill/>
          <a:ln/>
        </p:spPr>
        <p:txBody>
          <a:bodyPr wrap="square" rtlCol="0" anchor="ctr"/>
          <a:lstStyle/>
          <a:p>
            <a:pPr indent="0" marL="0">
              <a:buNone/>
            </a:pPr>
            <a:r>
              <a:rPr lang="en-US" sz="1250" b="1" dirty="0">
                <a:solidFill>
                  <a:srgbClr val="E8622C"/>
                </a:solidFill>
                <a:latin typeface="Calibri" pitchFamily="34" charset="0"/>
                <a:ea typeface="Calibri" pitchFamily="34" charset="-122"/>
                <a:cs typeface="Calibri" pitchFamily="34" charset="-120"/>
              </a:rPr>
              <a:t>Bitcoin için EGARCH en iyi model</a:t>
            </a:r>
            <a:endParaRPr lang="en-US" sz="1250" dirty="0"/>
          </a:p>
        </p:txBody>
      </p:sp>
      <p:sp>
        <p:nvSpPr>
          <p:cNvPr id="13" name="Text 11"/>
          <p:cNvSpPr/>
          <p:nvPr/>
        </p:nvSpPr>
        <p:spPr>
          <a:xfrm>
            <a:off x="822960" y="3227832"/>
            <a:ext cx="2103120" cy="402336"/>
          </a:xfrm>
          <a:prstGeom prst="rect">
            <a:avLst/>
          </a:prstGeom>
          <a:noFill/>
          <a:ln/>
        </p:spPr>
        <p:txBody>
          <a:bodyPr wrap="square" rtlCol="0" anchor="ctr"/>
          <a:lstStyle/>
          <a:p>
            <a:pPr indent="0" marL="0">
              <a:buNone/>
            </a:pPr>
            <a:r>
              <a:rPr lang="en-US" sz="1250" dirty="0">
                <a:solidFill>
                  <a:srgbClr val="333333"/>
                </a:solidFill>
                <a:latin typeface="Calibri" pitchFamily="34" charset="0"/>
                <a:ea typeface="Calibri" pitchFamily="34" charset="-122"/>
                <a:cs typeface="Calibri" pitchFamily="34" charset="-120"/>
              </a:rPr>
              <a:t>Chu vd.</a:t>
            </a:r>
            <a:endParaRPr lang="en-US" sz="1250" dirty="0"/>
          </a:p>
        </p:txBody>
      </p:sp>
      <p:sp>
        <p:nvSpPr>
          <p:cNvPr id="14" name="Text 12"/>
          <p:cNvSpPr/>
          <p:nvPr/>
        </p:nvSpPr>
        <p:spPr>
          <a:xfrm>
            <a:off x="2926080" y="3227832"/>
            <a:ext cx="1280160" cy="402336"/>
          </a:xfrm>
          <a:prstGeom prst="rect">
            <a:avLst/>
          </a:prstGeom>
          <a:noFill/>
          <a:ln/>
        </p:spPr>
        <p:txBody>
          <a:bodyPr wrap="square" rtlCol="0" anchor="ctr"/>
          <a:lstStyle/>
          <a:p>
            <a:pPr indent="0" marL="0">
              <a:buNone/>
            </a:pPr>
            <a:r>
              <a:rPr lang="en-US" sz="1250" dirty="0">
                <a:solidFill>
                  <a:srgbClr val="333333"/>
                </a:solidFill>
                <a:latin typeface="Calibri" pitchFamily="34" charset="0"/>
                <a:ea typeface="Calibri" pitchFamily="34" charset="-122"/>
                <a:cs typeface="Calibri" pitchFamily="34" charset="-120"/>
              </a:rPr>
              <a:t>2017</a:t>
            </a:r>
            <a:endParaRPr lang="en-US" sz="1250" dirty="0"/>
          </a:p>
        </p:txBody>
      </p:sp>
      <p:sp>
        <p:nvSpPr>
          <p:cNvPr id="15" name="Text 13"/>
          <p:cNvSpPr/>
          <p:nvPr/>
        </p:nvSpPr>
        <p:spPr>
          <a:xfrm>
            <a:off x="4206240" y="3227832"/>
            <a:ext cx="6720840" cy="402336"/>
          </a:xfrm>
          <a:prstGeom prst="rect">
            <a:avLst/>
          </a:prstGeom>
          <a:noFill/>
          <a:ln/>
        </p:spPr>
        <p:txBody>
          <a:bodyPr wrap="square" rtlCol="0" anchor="ctr"/>
          <a:lstStyle/>
          <a:p>
            <a:pPr indent="0" marL="0">
              <a:buNone/>
            </a:pPr>
            <a:r>
              <a:rPr lang="en-US" sz="1250" dirty="0">
                <a:solidFill>
                  <a:srgbClr val="333333"/>
                </a:solidFill>
                <a:latin typeface="Calibri" pitchFamily="34" charset="0"/>
                <a:ea typeface="Calibri" pitchFamily="34" charset="-122"/>
                <a:cs typeface="Calibri" pitchFamily="34" charset="-120"/>
              </a:rPr>
              <a:t>Kripto paralarda GARCH etkisi güçlü</a:t>
            </a:r>
            <a:endParaRPr lang="en-US" sz="1250" dirty="0"/>
          </a:p>
        </p:txBody>
      </p:sp>
      <p:sp>
        <p:nvSpPr>
          <p:cNvPr id="16" name="Text 14"/>
          <p:cNvSpPr/>
          <p:nvPr/>
        </p:nvSpPr>
        <p:spPr>
          <a:xfrm>
            <a:off x="822960" y="3758184"/>
            <a:ext cx="2103120" cy="402336"/>
          </a:xfrm>
          <a:prstGeom prst="rect">
            <a:avLst/>
          </a:prstGeom>
          <a:noFill/>
          <a:ln/>
        </p:spPr>
        <p:txBody>
          <a:bodyPr wrap="square" rtlCol="0" anchor="ctr"/>
          <a:lstStyle/>
          <a:p>
            <a:pPr indent="0" marL="0">
              <a:buNone/>
            </a:pPr>
            <a:r>
              <a:rPr lang="en-US" sz="1250" dirty="0">
                <a:solidFill>
                  <a:srgbClr val="333333"/>
                </a:solidFill>
                <a:latin typeface="Calibri" pitchFamily="34" charset="0"/>
                <a:ea typeface="Calibri" pitchFamily="34" charset="-122"/>
                <a:cs typeface="Calibri" pitchFamily="34" charset="-120"/>
              </a:rPr>
              <a:t>Bouri vd.</a:t>
            </a:r>
            <a:endParaRPr lang="en-US" sz="1250" dirty="0"/>
          </a:p>
        </p:txBody>
      </p:sp>
      <p:sp>
        <p:nvSpPr>
          <p:cNvPr id="17" name="Text 15"/>
          <p:cNvSpPr/>
          <p:nvPr/>
        </p:nvSpPr>
        <p:spPr>
          <a:xfrm>
            <a:off x="2926080" y="3758184"/>
            <a:ext cx="1280160" cy="402336"/>
          </a:xfrm>
          <a:prstGeom prst="rect">
            <a:avLst/>
          </a:prstGeom>
          <a:noFill/>
          <a:ln/>
        </p:spPr>
        <p:txBody>
          <a:bodyPr wrap="square" rtlCol="0" anchor="ctr"/>
          <a:lstStyle/>
          <a:p>
            <a:pPr indent="0" marL="0">
              <a:buNone/>
            </a:pPr>
            <a:r>
              <a:rPr lang="en-US" sz="1250" dirty="0">
                <a:solidFill>
                  <a:srgbClr val="333333"/>
                </a:solidFill>
                <a:latin typeface="Calibri" pitchFamily="34" charset="0"/>
                <a:ea typeface="Calibri" pitchFamily="34" charset="-122"/>
                <a:cs typeface="Calibri" pitchFamily="34" charset="-120"/>
              </a:rPr>
              <a:t>2017</a:t>
            </a:r>
            <a:endParaRPr lang="en-US" sz="1250" dirty="0"/>
          </a:p>
        </p:txBody>
      </p:sp>
      <p:sp>
        <p:nvSpPr>
          <p:cNvPr id="18" name="Text 16"/>
          <p:cNvSpPr/>
          <p:nvPr/>
        </p:nvSpPr>
        <p:spPr>
          <a:xfrm>
            <a:off x="4206240" y="3758184"/>
            <a:ext cx="6720840" cy="402336"/>
          </a:xfrm>
          <a:prstGeom prst="rect">
            <a:avLst/>
          </a:prstGeom>
          <a:noFill/>
          <a:ln/>
        </p:spPr>
        <p:txBody>
          <a:bodyPr wrap="square" rtlCol="0" anchor="ctr"/>
          <a:lstStyle/>
          <a:p>
            <a:pPr indent="0" marL="0">
              <a:buNone/>
            </a:pPr>
            <a:r>
              <a:rPr lang="en-US" sz="1250" dirty="0">
                <a:solidFill>
                  <a:srgbClr val="333333"/>
                </a:solidFill>
                <a:latin typeface="Calibri" pitchFamily="34" charset="0"/>
                <a:ea typeface="Calibri" pitchFamily="34" charset="-122"/>
                <a:cs typeface="Calibri" pitchFamily="34" charset="-120"/>
              </a:rPr>
              <a:t>Bitcoin'de kaldıraç etkisi zayıf</a:t>
            </a:r>
            <a:endParaRPr lang="en-US" sz="1250" dirty="0"/>
          </a:p>
        </p:txBody>
      </p:sp>
      <p:sp>
        <p:nvSpPr>
          <p:cNvPr id="19" name="Text 17"/>
          <p:cNvSpPr/>
          <p:nvPr/>
        </p:nvSpPr>
        <p:spPr>
          <a:xfrm>
            <a:off x="822960" y="4288536"/>
            <a:ext cx="2103120" cy="402336"/>
          </a:xfrm>
          <a:prstGeom prst="rect">
            <a:avLst/>
          </a:prstGeom>
          <a:noFill/>
          <a:ln/>
        </p:spPr>
        <p:txBody>
          <a:bodyPr wrap="square" rtlCol="0" anchor="ctr"/>
          <a:lstStyle/>
          <a:p>
            <a:pPr indent="0" marL="0">
              <a:buNone/>
            </a:pPr>
            <a:r>
              <a:rPr lang="en-US" sz="1250" dirty="0">
                <a:solidFill>
                  <a:srgbClr val="333333"/>
                </a:solidFill>
                <a:latin typeface="Calibri" pitchFamily="34" charset="0"/>
                <a:ea typeface="Calibri" pitchFamily="34" charset="-122"/>
                <a:cs typeface="Calibri" pitchFamily="34" charset="-120"/>
              </a:rPr>
              <a:t>Dyhrberg</a:t>
            </a:r>
            <a:endParaRPr lang="en-US" sz="1250" dirty="0"/>
          </a:p>
        </p:txBody>
      </p:sp>
      <p:sp>
        <p:nvSpPr>
          <p:cNvPr id="20" name="Text 18"/>
          <p:cNvSpPr/>
          <p:nvPr/>
        </p:nvSpPr>
        <p:spPr>
          <a:xfrm>
            <a:off x="2926080" y="4288536"/>
            <a:ext cx="1280160" cy="402336"/>
          </a:xfrm>
          <a:prstGeom prst="rect">
            <a:avLst/>
          </a:prstGeom>
          <a:noFill/>
          <a:ln/>
        </p:spPr>
        <p:txBody>
          <a:bodyPr wrap="square" rtlCol="0" anchor="ctr"/>
          <a:lstStyle/>
          <a:p>
            <a:pPr indent="0" marL="0">
              <a:buNone/>
            </a:pPr>
            <a:r>
              <a:rPr lang="en-US" sz="1250" dirty="0">
                <a:solidFill>
                  <a:srgbClr val="333333"/>
                </a:solidFill>
                <a:latin typeface="Calibri" pitchFamily="34" charset="0"/>
                <a:ea typeface="Calibri" pitchFamily="34" charset="-122"/>
                <a:cs typeface="Calibri" pitchFamily="34" charset="-120"/>
              </a:rPr>
              <a:t>2016</a:t>
            </a:r>
            <a:endParaRPr lang="en-US" sz="1250" dirty="0"/>
          </a:p>
        </p:txBody>
      </p:sp>
      <p:sp>
        <p:nvSpPr>
          <p:cNvPr id="21" name="Text 19"/>
          <p:cNvSpPr/>
          <p:nvPr/>
        </p:nvSpPr>
        <p:spPr>
          <a:xfrm>
            <a:off x="4206240" y="4288536"/>
            <a:ext cx="6720840" cy="402336"/>
          </a:xfrm>
          <a:prstGeom prst="rect">
            <a:avLst/>
          </a:prstGeom>
          <a:noFill/>
          <a:ln/>
        </p:spPr>
        <p:txBody>
          <a:bodyPr wrap="square" rtlCol="0" anchor="ctr"/>
          <a:lstStyle/>
          <a:p>
            <a:pPr indent="0" marL="0">
              <a:buNone/>
            </a:pPr>
            <a:r>
              <a:rPr lang="en-US" sz="1250" dirty="0">
                <a:solidFill>
                  <a:srgbClr val="333333"/>
                </a:solidFill>
                <a:latin typeface="Calibri" pitchFamily="34" charset="0"/>
                <a:ea typeface="Calibri" pitchFamily="34" charset="-122"/>
                <a:cs typeface="Calibri" pitchFamily="34" charset="-120"/>
              </a:rPr>
              <a:t>Bitcoin, altınla benzer volatilite yapısına sahip</a:t>
            </a:r>
            <a:endParaRPr lang="en-US" sz="1250" dirty="0"/>
          </a:p>
        </p:txBody>
      </p:sp>
      <p:sp>
        <p:nvSpPr>
          <p:cNvPr id="22" name="Text 20"/>
          <p:cNvSpPr/>
          <p:nvPr/>
        </p:nvSpPr>
        <p:spPr>
          <a:xfrm>
            <a:off x="822960" y="4818888"/>
            <a:ext cx="2103120" cy="402336"/>
          </a:xfrm>
          <a:prstGeom prst="rect">
            <a:avLst/>
          </a:prstGeom>
          <a:noFill/>
          <a:ln/>
        </p:spPr>
        <p:txBody>
          <a:bodyPr wrap="square" rtlCol="0" anchor="ctr"/>
          <a:lstStyle/>
          <a:p>
            <a:pPr indent="0" marL="0">
              <a:buNone/>
            </a:pPr>
            <a:r>
              <a:rPr lang="en-US" sz="1250" dirty="0">
                <a:solidFill>
                  <a:srgbClr val="333333"/>
                </a:solidFill>
                <a:latin typeface="Calibri" pitchFamily="34" charset="0"/>
                <a:ea typeface="Calibri" pitchFamily="34" charset="-122"/>
                <a:cs typeface="Calibri" pitchFamily="34" charset="-120"/>
              </a:rPr>
              <a:t>Nelson</a:t>
            </a:r>
            <a:endParaRPr lang="en-US" sz="1250" dirty="0"/>
          </a:p>
        </p:txBody>
      </p:sp>
      <p:sp>
        <p:nvSpPr>
          <p:cNvPr id="23" name="Text 21"/>
          <p:cNvSpPr/>
          <p:nvPr/>
        </p:nvSpPr>
        <p:spPr>
          <a:xfrm>
            <a:off x="2926080" y="4818888"/>
            <a:ext cx="1280160" cy="402336"/>
          </a:xfrm>
          <a:prstGeom prst="rect">
            <a:avLst/>
          </a:prstGeom>
          <a:noFill/>
          <a:ln/>
        </p:spPr>
        <p:txBody>
          <a:bodyPr wrap="square" rtlCol="0" anchor="ctr"/>
          <a:lstStyle/>
          <a:p>
            <a:pPr indent="0" marL="0">
              <a:buNone/>
            </a:pPr>
            <a:r>
              <a:rPr lang="en-US" sz="1250" dirty="0">
                <a:solidFill>
                  <a:srgbClr val="333333"/>
                </a:solidFill>
                <a:latin typeface="Calibri" pitchFamily="34" charset="0"/>
                <a:ea typeface="Calibri" pitchFamily="34" charset="-122"/>
                <a:cs typeface="Calibri" pitchFamily="34" charset="-120"/>
              </a:rPr>
              <a:t>1991</a:t>
            </a:r>
            <a:endParaRPr lang="en-US" sz="1250" dirty="0"/>
          </a:p>
        </p:txBody>
      </p:sp>
      <p:sp>
        <p:nvSpPr>
          <p:cNvPr id="24" name="Text 22"/>
          <p:cNvSpPr/>
          <p:nvPr/>
        </p:nvSpPr>
        <p:spPr>
          <a:xfrm>
            <a:off x="4206240" y="4818888"/>
            <a:ext cx="6720840" cy="402336"/>
          </a:xfrm>
          <a:prstGeom prst="rect">
            <a:avLst/>
          </a:prstGeom>
          <a:noFill/>
          <a:ln/>
        </p:spPr>
        <p:txBody>
          <a:bodyPr wrap="square" rtlCol="0" anchor="ctr"/>
          <a:lstStyle/>
          <a:p>
            <a:pPr indent="0" marL="0">
              <a:buNone/>
            </a:pPr>
            <a:r>
              <a:rPr lang="en-US" sz="1250" dirty="0">
                <a:solidFill>
                  <a:srgbClr val="333333"/>
                </a:solidFill>
                <a:latin typeface="Calibri" pitchFamily="34" charset="0"/>
                <a:ea typeface="Calibri" pitchFamily="34" charset="-122"/>
                <a:cs typeface="Calibri" pitchFamily="34" charset="-120"/>
              </a:rPr>
              <a:t>EGARCH modelinin orijinal formülasyonu</a:t>
            </a:r>
            <a:endParaRPr lang="en-US" sz="1250" dirty="0"/>
          </a:p>
        </p:txBody>
      </p:sp>
      <p:sp>
        <p:nvSpPr>
          <p:cNvPr id="25" name="Text 23"/>
          <p:cNvSpPr/>
          <p:nvPr/>
        </p:nvSpPr>
        <p:spPr>
          <a:xfrm>
            <a:off x="822960" y="5440680"/>
            <a:ext cx="10561320" cy="548640"/>
          </a:xfrm>
          <a:prstGeom prst="rect">
            <a:avLst/>
          </a:prstGeom>
          <a:noFill/>
          <a:ln/>
        </p:spPr>
        <p:txBody>
          <a:bodyPr wrap="square" rtlCol="0" anchor="ctr"/>
          <a:lstStyle/>
          <a:p>
            <a:pPr indent="0" marL="0">
              <a:lnSpc>
                <a:spcPts val="1700"/>
              </a:lnSpc>
              <a:buNone/>
            </a:pPr>
            <a:r>
              <a:rPr lang="en-US" sz="1300" i="1" dirty="0">
                <a:solidFill>
                  <a:srgbClr val="333333"/>
                </a:solidFill>
                <a:latin typeface="Calibri" pitchFamily="34" charset="0"/>
                <a:ea typeface="Calibri" pitchFamily="34" charset="-122"/>
                <a:cs typeface="Calibri" pitchFamily="34" charset="-120"/>
              </a:rPr>
              <a:t>Katsiampa (2017), Bitcoin için EGARCH modelinin en iyi sonucu verdiğini bulmuştu. Sonunda ben de aynı sonuca ulaştım — birazdan göstereceğim.</a:t>
            </a:r>
            <a:endParaRPr lang="en-US" sz="1300" dirty="0"/>
          </a:p>
        </p:txBody>
      </p:sp>
      <p:sp>
        <p:nvSpPr>
          <p:cNvPr id="26" name="Text 24"/>
          <p:cNvSpPr/>
          <p:nvPr/>
        </p:nvSpPr>
        <p:spPr>
          <a:xfrm>
            <a:off x="502920" y="6291072"/>
            <a:ext cx="1371600" cy="320040"/>
          </a:xfrm>
          <a:prstGeom prst="rect">
            <a:avLst/>
          </a:prstGeom>
          <a:noFill/>
          <a:ln/>
        </p:spPr>
        <p:txBody>
          <a:bodyPr wrap="square" rtlCol="0" anchor="ctr"/>
          <a:lstStyle/>
          <a:p>
            <a:pPr indent="0" marL="0">
              <a:buNone/>
            </a:pPr>
            <a:r>
              <a:rPr lang="en-US" sz="1000" spc="100" kern="0" dirty="0">
                <a:solidFill>
                  <a:srgbClr val="9A9A9A"/>
                </a:solidFill>
                <a:latin typeface="Calibri" pitchFamily="34" charset="0"/>
                <a:ea typeface="Calibri" pitchFamily="34" charset="-122"/>
                <a:cs typeface="Calibri" pitchFamily="34" charset="-120"/>
              </a:rPr>
              <a:t>03 / 12</a:t>
            </a:r>
            <a:endParaRPr lang="en-US" sz="1000" dirty="0"/>
          </a:p>
        </p:txBody>
      </p:sp>
      <p:pic>
        <p:nvPicPr>
          <p:cNvPr id="27" name="Image 0" descr="/home/claude/build/images/softito_logo_h.png">    </p:cNvPr>
          <p:cNvPicPr>
            <a:picLocks noChangeAspect="1"/>
          </p:cNvPicPr>
          <p:nvPr/>
        </p:nvPicPr>
        <p:blipFill>
          <a:blip r:embed="rId1"/>
          <a:stretch>
            <a:fillRect/>
          </a:stretch>
        </p:blipFill>
        <p:spPr>
          <a:xfrm>
            <a:off x="10591495" y="6199632"/>
            <a:ext cx="1143000" cy="4279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822960" y="502920"/>
            <a:ext cx="1371600" cy="457200"/>
          </a:xfrm>
          <a:prstGeom prst="rect">
            <a:avLst/>
          </a:prstGeom>
          <a:noFill/>
          <a:ln/>
        </p:spPr>
        <p:txBody>
          <a:bodyPr wrap="square" rtlCol="0" anchor="ctr"/>
          <a:lstStyle/>
          <a:p>
            <a:pPr indent="0" marL="0">
              <a:buNone/>
            </a:pPr>
            <a:r>
              <a:rPr lang="en-US" sz="1600" b="1" dirty="0">
                <a:solidFill>
                  <a:srgbClr val="E8622C"/>
                </a:solidFill>
                <a:latin typeface="Cambria" pitchFamily="34" charset="0"/>
                <a:ea typeface="Cambria" pitchFamily="34" charset="-122"/>
                <a:cs typeface="Cambria" pitchFamily="34" charset="-120"/>
              </a:rPr>
              <a:t>03</a:t>
            </a:r>
            <a:endParaRPr lang="en-US" sz="1600" dirty="0"/>
          </a:p>
        </p:txBody>
      </p:sp>
      <p:sp>
        <p:nvSpPr>
          <p:cNvPr id="3" name="Text 1"/>
          <p:cNvSpPr/>
          <p:nvPr/>
        </p:nvSpPr>
        <p:spPr>
          <a:xfrm>
            <a:off x="822960" y="868680"/>
            <a:ext cx="7772400" cy="822960"/>
          </a:xfrm>
          <a:prstGeom prst="rect">
            <a:avLst/>
          </a:prstGeom>
          <a:noFill/>
          <a:ln/>
        </p:spPr>
        <p:txBody>
          <a:bodyPr wrap="square" rtlCol="0" anchor="ctr"/>
          <a:lstStyle/>
          <a:p>
            <a:pPr indent="0" marL="0">
              <a:buNone/>
            </a:pPr>
            <a:r>
              <a:rPr lang="en-US" sz="3200" b="1" dirty="0">
                <a:solidFill>
                  <a:srgbClr val="111111"/>
                </a:solidFill>
                <a:latin typeface="Cambria" pitchFamily="34" charset="0"/>
                <a:ea typeface="Cambria" pitchFamily="34" charset="-122"/>
                <a:cs typeface="Cambria" pitchFamily="34" charset="-120"/>
              </a:rPr>
              <a:t>Elimizdeki Malzeme</a:t>
            </a:r>
            <a:endParaRPr lang="en-US" sz="3200" dirty="0"/>
          </a:p>
        </p:txBody>
      </p:sp>
      <p:sp>
        <p:nvSpPr>
          <p:cNvPr id="4" name="Text 2"/>
          <p:cNvSpPr/>
          <p:nvPr/>
        </p:nvSpPr>
        <p:spPr>
          <a:xfrm>
            <a:off x="822960" y="1600200"/>
            <a:ext cx="8686800" cy="457200"/>
          </a:xfrm>
          <a:prstGeom prst="rect">
            <a:avLst/>
          </a:prstGeom>
          <a:noFill/>
          <a:ln/>
        </p:spPr>
        <p:txBody>
          <a:bodyPr wrap="square" rtlCol="0" anchor="ctr"/>
          <a:lstStyle/>
          <a:p>
            <a:pPr indent="0" marL="0">
              <a:buNone/>
            </a:pPr>
            <a:r>
              <a:rPr lang="en-US" sz="1450" dirty="0">
                <a:solidFill>
                  <a:srgbClr val="333333"/>
                </a:solidFill>
                <a:latin typeface="Calibri" pitchFamily="34" charset="0"/>
                <a:ea typeface="Calibri" pitchFamily="34" charset="-122"/>
                <a:cs typeface="Calibri" pitchFamily="34" charset="-120"/>
              </a:rPr>
              <a:t>Bir modelin gücü, kullandığı veri kadardır. İşte bu çalışmanın temeli:</a:t>
            </a:r>
            <a:endParaRPr lang="en-US" sz="1450" dirty="0"/>
          </a:p>
        </p:txBody>
      </p:sp>
      <p:sp>
        <p:nvSpPr>
          <p:cNvPr id="5" name="Shape 3"/>
          <p:cNvSpPr/>
          <p:nvPr/>
        </p:nvSpPr>
        <p:spPr>
          <a:xfrm>
            <a:off x="822960" y="2331720"/>
            <a:ext cx="2487168" cy="1828800"/>
          </a:xfrm>
          <a:prstGeom prst="roundRect">
            <a:avLst>
              <a:gd name="adj" fmla="val 4500"/>
            </a:avLst>
          </a:prstGeom>
          <a:solidFill>
            <a:srgbClr val="F7F7F7"/>
          </a:solidFill>
          <a:ln/>
        </p:spPr>
      </p:sp>
      <p:sp>
        <p:nvSpPr>
          <p:cNvPr id="6" name="Text 4"/>
          <p:cNvSpPr/>
          <p:nvPr/>
        </p:nvSpPr>
        <p:spPr>
          <a:xfrm>
            <a:off x="960120" y="2560320"/>
            <a:ext cx="2212848" cy="777240"/>
          </a:xfrm>
          <a:prstGeom prst="rect">
            <a:avLst/>
          </a:prstGeom>
          <a:noFill/>
          <a:ln/>
        </p:spPr>
        <p:txBody>
          <a:bodyPr wrap="square" rtlCol="0" anchor="ctr"/>
          <a:lstStyle/>
          <a:p>
            <a:pPr algn="l" indent="0" marL="0">
              <a:buNone/>
            </a:pPr>
            <a:r>
              <a:rPr lang="en-US" sz="2700" b="1" dirty="0">
                <a:solidFill>
                  <a:srgbClr val="E8622C"/>
                </a:solidFill>
                <a:latin typeface="Cambria" pitchFamily="34" charset="0"/>
                <a:ea typeface="Cambria" pitchFamily="34" charset="-122"/>
                <a:cs typeface="Cambria" pitchFamily="34" charset="-120"/>
              </a:rPr>
              <a:t>17.324</a:t>
            </a:r>
            <a:endParaRPr lang="en-US" sz="2700" dirty="0"/>
          </a:p>
        </p:txBody>
      </p:sp>
      <p:sp>
        <p:nvSpPr>
          <p:cNvPr id="7" name="Text 5"/>
          <p:cNvSpPr/>
          <p:nvPr/>
        </p:nvSpPr>
        <p:spPr>
          <a:xfrm>
            <a:off x="960120" y="3337560"/>
            <a:ext cx="2212848" cy="640080"/>
          </a:xfrm>
          <a:prstGeom prst="rect">
            <a:avLst/>
          </a:prstGeom>
          <a:noFill/>
          <a:ln/>
        </p:spPr>
        <p:txBody>
          <a:bodyPr wrap="square" rtlCol="0" anchor="ctr"/>
          <a:lstStyle/>
          <a:p>
            <a:pPr algn="l" indent="0" marL="0">
              <a:buNone/>
            </a:pPr>
            <a:r>
              <a:rPr lang="en-US" sz="1250" dirty="0">
                <a:solidFill>
                  <a:srgbClr val="333333"/>
                </a:solidFill>
                <a:latin typeface="Calibri" pitchFamily="34" charset="0"/>
                <a:ea typeface="Calibri" pitchFamily="34" charset="-122"/>
                <a:cs typeface="Calibri" pitchFamily="34" charset="-120"/>
              </a:rPr>
              <a:t>Saatlik gözlem</a:t>
            </a:r>
            <a:endParaRPr lang="en-US" sz="1250" dirty="0"/>
          </a:p>
        </p:txBody>
      </p:sp>
      <p:sp>
        <p:nvSpPr>
          <p:cNvPr id="8" name="Shape 6"/>
          <p:cNvSpPr/>
          <p:nvPr/>
        </p:nvSpPr>
        <p:spPr>
          <a:xfrm>
            <a:off x="3511296" y="2331720"/>
            <a:ext cx="2487168" cy="1828800"/>
          </a:xfrm>
          <a:prstGeom prst="roundRect">
            <a:avLst>
              <a:gd name="adj" fmla="val 4500"/>
            </a:avLst>
          </a:prstGeom>
          <a:solidFill>
            <a:srgbClr val="F7F7F7"/>
          </a:solidFill>
          <a:ln/>
        </p:spPr>
      </p:sp>
      <p:sp>
        <p:nvSpPr>
          <p:cNvPr id="9" name="Text 7"/>
          <p:cNvSpPr/>
          <p:nvPr/>
        </p:nvSpPr>
        <p:spPr>
          <a:xfrm>
            <a:off x="3648456" y="2560320"/>
            <a:ext cx="2212848" cy="777240"/>
          </a:xfrm>
          <a:prstGeom prst="rect">
            <a:avLst/>
          </a:prstGeom>
          <a:noFill/>
          <a:ln/>
        </p:spPr>
        <p:txBody>
          <a:bodyPr wrap="square" rtlCol="0" anchor="ctr"/>
          <a:lstStyle/>
          <a:p>
            <a:pPr algn="l" indent="0" marL="0">
              <a:buNone/>
            </a:pPr>
            <a:r>
              <a:rPr lang="en-US" sz="2700" b="1" dirty="0">
                <a:solidFill>
                  <a:srgbClr val="E8622C"/>
                </a:solidFill>
                <a:latin typeface="Cambria" pitchFamily="34" charset="0"/>
                <a:ea typeface="Cambria" pitchFamily="34" charset="-122"/>
                <a:cs typeface="Cambria" pitchFamily="34" charset="-120"/>
              </a:rPr>
              <a:t>2 Yıl</a:t>
            </a:r>
            <a:endParaRPr lang="en-US" sz="2700" dirty="0"/>
          </a:p>
        </p:txBody>
      </p:sp>
      <p:sp>
        <p:nvSpPr>
          <p:cNvPr id="10" name="Text 8"/>
          <p:cNvSpPr/>
          <p:nvPr/>
        </p:nvSpPr>
        <p:spPr>
          <a:xfrm>
            <a:off x="3648456" y="3337560"/>
            <a:ext cx="2212848" cy="640080"/>
          </a:xfrm>
          <a:prstGeom prst="rect">
            <a:avLst/>
          </a:prstGeom>
          <a:noFill/>
          <a:ln/>
        </p:spPr>
        <p:txBody>
          <a:bodyPr wrap="square" rtlCol="0" anchor="ctr"/>
          <a:lstStyle/>
          <a:p>
            <a:pPr algn="l" indent="0" marL="0">
              <a:buNone/>
            </a:pPr>
            <a:r>
              <a:rPr lang="en-US" sz="1250" dirty="0">
                <a:solidFill>
                  <a:srgbClr val="333333"/>
                </a:solidFill>
                <a:latin typeface="Calibri" pitchFamily="34" charset="0"/>
                <a:ea typeface="Calibri" pitchFamily="34" charset="-122"/>
                <a:cs typeface="Calibri" pitchFamily="34" charset="-120"/>
              </a:rPr>
              <a:t>Ağu 2024 – Ağu 2026</a:t>
            </a:r>
            <a:endParaRPr lang="en-US" sz="1250" dirty="0"/>
          </a:p>
        </p:txBody>
      </p:sp>
      <p:sp>
        <p:nvSpPr>
          <p:cNvPr id="11" name="Shape 9"/>
          <p:cNvSpPr/>
          <p:nvPr/>
        </p:nvSpPr>
        <p:spPr>
          <a:xfrm>
            <a:off x="6199632" y="2331720"/>
            <a:ext cx="2487168" cy="1828800"/>
          </a:xfrm>
          <a:prstGeom prst="roundRect">
            <a:avLst>
              <a:gd name="adj" fmla="val 4500"/>
            </a:avLst>
          </a:prstGeom>
          <a:solidFill>
            <a:srgbClr val="F7F7F7"/>
          </a:solidFill>
          <a:ln/>
        </p:spPr>
      </p:sp>
      <p:sp>
        <p:nvSpPr>
          <p:cNvPr id="12" name="Text 10"/>
          <p:cNvSpPr/>
          <p:nvPr/>
        </p:nvSpPr>
        <p:spPr>
          <a:xfrm>
            <a:off x="6336792" y="2560320"/>
            <a:ext cx="2212848" cy="777240"/>
          </a:xfrm>
          <a:prstGeom prst="rect">
            <a:avLst/>
          </a:prstGeom>
          <a:noFill/>
          <a:ln/>
        </p:spPr>
        <p:txBody>
          <a:bodyPr wrap="square" rtlCol="0" anchor="ctr"/>
          <a:lstStyle/>
          <a:p>
            <a:pPr algn="l" indent="0" marL="0">
              <a:buNone/>
            </a:pPr>
            <a:r>
              <a:rPr lang="en-US" sz="2700" b="1" dirty="0">
                <a:solidFill>
                  <a:srgbClr val="E8622C"/>
                </a:solidFill>
                <a:latin typeface="Cambria" pitchFamily="34" charset="0"/>
                <a:ea typeface="Cambria" pitchFamily="34" charset="-122"/>
                <a:cs typeface="Cambria" pitchFamily="34" charset="-120"/>
              </a:rPr>
              <a:t>BTC-USD</a:t>
            </a:r>
            <a:endParaRPr lang="en-US" sz="2700" dirty="0"/>
          </a:p>
        </p:txBody>
      </p:sp>
      <p:sp>
        <p:nvSpPr>
          <p:cNvPr id="13" name="Text 11"/>
          <p:cNvSpPr/>
          <p:nvPr/>
        </p:nvSpPr>
        <p:spPr>
          <a:xfrm>
            <a:off x="6336792" y="3337560"/>
            <a:ext cx="2212848" cy="640080"/>
          </a:xfrm>
          <a:prstGeom prst="rect">
            <a:avLst/>
          </a:prstGeom>
          <a:noFill/>
          <a:ln/>
        </p:spPr>
        <p:txBody>
          <a:bodyPr wrap="square" rtlCol="0" anchor="ctr"/>
          <a:lstStyle/>
          <a:p>
            <a:pPr algn="l" indent="0" marL="0">
              <a:buNone/>
            </a:pPr>
            <a:r>
              <a:rPr lang="en-US" sz="1250" dirty="0">
                <a:solidFill>
                  <a:srgbClr val="333333"/>
                </a:solidFill>
                <a:latin typeface="Calibri" pitchFamily="34" charset="0"/>
                <a:ea typeface="Calibri" pitchFamily="34" charset="-122"/>
                <a:cs typeface="Calibri" pitchFamily="34" charset="-120"/>
              </a:rPr>
              <a:t>yfinance API kaynağı</a:t>
            </a:r>
            <a:endParaRPr lang="en-US" sz="1250" dirty="0"/>
          </a:p>
        </p:txBody>
      </p:sp>
      <p:sp>
        <p:nvSpPr>
          <p:cNvPr id="14" name="Shape 12"/>
          <p:cNvSpPr/>
          <p:nvPr/>
        </p:nvSpPr>
        <p:spPr>
          <a:xfrm>
            <a:off x="8887968" y="2331720"/>
            <a:ext cx="2487168" cy="1828800"/>
          </a:xfrm>
          <a:prstGeom prst="roundRect">
            <a:avLst>
              <a:gd name="adj" fmla="val 4500"/>
            </a:avLst>
          </a:prstGeom>
          <a:solidFill>
            <a:srgbClr val="F7F7F7"/>
          </a:solidFill>
          <a:ln/>
        </p:spPr>
      </p:sp>
      <p:sp>
        <p:nvSpPr>
          <p:cNvPr id="15" name="Text 13"/>
          <p:cNvSpPr/>
          <p:nvPr/>
        </p:nvSpPr>
        <p:spPr>
          <a:xfrm>
            <a:off x="9025128" y="2560320"/>
            <a:ext cx="2212848" cy="777240"/>
          </a:xfrm>
          <a:prstGeom prst="rect">
            <a:avLst/>
          </a:prstGeom>
          <a:noFill/>
          <a:ln/>
        </p:spPr>
        <p:txBody>
          <a:bodyPr wrap="square" rtlCol="0" anchor="ctr"/>
          <a:lstStyle/>
          <a:p>
            <a:pPr algn="l" indent="0" marL="0">
              <a:buNone/>
            </a:pPr>
            <a:r>
              <a:rPr lang="en-US" sz="2700" b="1" dirty="0">
                <a:solidFill>
                  <a:srgbClr val="E8622C"/>
                </a:solidFill>
                <a:latin typeface="Cambria" pitchFamily="34" charset="0"/>
                <a:ea typeface="Cambria" pitchFamily="34" charset="-122"/>
                <a:cs typeface="Cambria" pitchFamily="34" charset="-120"/>
              </a:rPr>
              <a:t>1 Saat</a:t>
            </a:r>
            <a:endParaRPr lang="en-US" sz="2700" dirty="0"/>
          </a:p>
        </p:txBody>
      </p:sp>
      <p:sp>
        <p:nvSpPr>
          <p:cNvPr id="16" name="Text 14"/>
          <p:cNvSpPr/>
          <p:nvPr/>
        </p:nvSpPr>
        <p:spPr>
          <a:xfrm>
            <a:off x="9025128" y="3337560"/>
            <a:ext cx="2212848" cy="640080"/>
          </a:xfrm>
          <a:prstGeom prst="rect">
            <a:avLst/>
          </a:prstGeom>
          <a:noFill/>
          <a:ln/>
        </p:spPr>
        <p:txBody>
          <a:bodyPr wrap="square" rtlCol="0" anchor="ctr"/>
          <a:lstStyle/>
          <a:p>
            <a:pPr algn="l" indent="0" marL="0">
              <a:buNone/>
            </a:pPr>
            <a:r>
              <a:rPr lang="en-US" sz="1250" dirty="0">
                <a:solidFill>
                  <a:srgbClr val="333333"/>
                </a:solidFill>
                <a:latin typeface="Calibri" pitchFamily="34" charset="0"/>
                <a:ea typeface="Calibri" pitchFamily="34" charset="-122"/>
                <a:cs typeface="Calibri" pitchFamily="34" charset="-120"/>
              </a:rPr>
              <a:t>Ölçüm frekansı</a:t>
            </a:r>
            <a:endParaRPr lang="en-US" sz="1250" dirty="0"/>
          </a:p>
        </p:txBody>
      </p:sp>
      <p:sp>
        <p:nvSpPr>
          <p:cNvPr id="17" name="Text 15"/>
          <p:cNvSpPr/>
          <p:nvPr/>
        </p:nvSpPr>
        <p:spPr>
          <a:xfrm>
            <a:off x="822960" y="4572000"/>
            <a:ext cx="10561320" cy="822960"/>
          </a:xfrm>
          <a:prstGeom prst="rect">
            <a:avLst/>
          </a:prstGeom>
          <a:noFill/>
          <a:ln/>
        </p:spPr>
        <p:txBody>
          <a:bodyPr wrap="square" rtlCol="0" anchor="ctr"/>
          <a:lstStyle/>
          <a:p>
            <a:pPr indent="0" marL="0">
              <a:lnSpc>
                <a:spcPts val="2000"/>
              </a:lnSpc>
              <a:buNone/>
            </a:pPr>
            <a:r>
              <a:rPr lang="en-US" sz="1350" i="1" dirty="0">
                <a:solidFill>
                  <a:srgbClr val="6E6E6E"/>
                </a:solidFill>
                <a:latin typeface="Calibri" pitchFamily="34" charset="0"/>
                <a:ea typeface="Calibri" pitchFamily="34" charset="-122"/>
                <a:cs typeface="Calibri" pitchFamily="34" charset="-120"/>
              </a:rPr>
              <a:t>Ham veri 17.328 gözlemden oluşuyordu. Temizleme sürecinden sonra (bir sonraki slaytta anlatacağım) 17.324 sağlam gözleme ulaştık — kayıp oldukça az, ama nerede kaybolduğu önemli.</a:t>
            </a:r>
            <a:endParaRPr lang="en-US" sz="1350" dirty="0"/>
          </a:p>
        </p:txBody>
      </p:sp>
      <p:sp>
        <p:nvSpPr>
          <p:cNvPr id="18" name="Text 16"/>
          <p:cNvSpPr/>
          <p:nvPr/>
        </p:nvSpPr>
        <p:spPr>
          <a:xfrm>
            <a:off x="502920" y="6291072"/>
            <a:ext cx="1371600" cy="320040"/>
          </a:xfrm>
          <a:prstGeom prst="rect">
            <a:avLst/>
          </a:prstGeom>
          <a:noFill/>
          <a:ln/>
        </p:spPr>
        <p:txBody>
          <a:bodyPr wrap="square" rtlCol="0" anchor="ctr"/>
          <a:lstStyle/>
          <a:p>
            <a:pPr indent="0" marL="0">
              <a:buNone/>
            </a:pPr>
            <a:r>
              <a:rPr lang="en-US" sz="1000" spc="100" kern="0" dirty="0">
                <a:solidFill>
                  <a:srgbClr val="9A9A9A"/>
                </a:solidFill>
                <a:latin typeface="Calibri" pitchFamily="34" charset="0"/>
                <a:ea typeface="Calibri" pitchFamily="34" charset="-122"/>
                <a:cs typeface="Calibri" pitchFamily="34" charset="-120"/>
              </a:rPr>
              <a:t>04 / 12</a:t>
            </a:r>
            <a:endParaRPr lang="en-US" sz="1000" dirty="0"/>
          </a:p>
        </p:txBody>
      </p:sp>
      <p:pic>
        <p:nvPicPr>
          <p:cNvPr id="19" name="Image 0" descr="/home/claude/build/images/softito_logo_h.png">    </p:cNvPr>
          <p:cNvPicPr>
            <a:picLocks noChangeAspect="1"/>
          </p:cNvPicPr>
          <p:nvPr/>
        </p:nvPicPr>
        <p:blipFill>
          <a:blip r:embed="rId1"/>
          <a:stretch>
            <a:fillRect/>
          </a:stretch>
        </p:blipFill>
        <p:spPr>
          <a:xfrm>
            <a:off x="10591495" y="6199632"/>
            <a:ext cx="1143000" cy="427996"/>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822960" y="502920"/>
            <a:ext cx="1371600" cy="457200"/>
          </a:xfrm>
          <a:prstGeom prst="rect">
            <a:avLst/>
          </a:prstGeom>
          <a:noFill/>
          <a:ln/>
        </p:spPr>
        <p:txBody>
          <a:bodyPr wrap="square" rtlCol="0" anchor="ctr"/>
          <a:lstStyle/>
          <a:p>
            <a:pPr indent="0" marL="0">
              <a:buNone/>
            </a:pPr>
            <a:r>
              <a:rPr lang="en-US" sz="1600" b="1" dirty="0">
                <a:solidFill>
                  <a:srgbClr val="E8622C"/>
                </a:solidFill>
                <a:latin typeface="Cambria" pitchFamily="34" charset="0"/>
                <a:ea typeface="Cambria" pitchFamily="34" charset="-122"/>
                <a:cs typeface="Cambria" pitchFamily="34" charset="-120"/>
              </a:rPr>
              <a:t>04</a:t>
            </a:r>
            <a:endParaRPr lang="en-US" sz="1600" dirty="0"/>
          </a:p>
        </p:txBody>
      </p:sp>
      <p:sp>
        <p:nvSpPr>
          <p:cNvPr id="3" name="Text 1"/>
          <p:cNvSpPr/>
          <p:nvPr/>
        </p:nvSpPr>
        <p:spPr>
          <a:xfrm>
            <a:off x="822960" y="868680"/>
            <a:ext cx="7772400" cy="822960"/>
          </a:xfrm>
          <a:prstGeom prst="rect">
            <a:avLst/>
          </a:prstGeom>
          <a:noFill/>
          <a:ln/>
        </p:spPr>
        <p:txBody>
          <a:bodyPr wrap="square" rtlCol="0" anchor="ctr"/>
          <a:lstStyle/>
          <a:p>
            <a:pPr indent="0" marL="0">
              <a:buNone/>
            </a:pPr>
            <a:r>
              <a:rPr lang="en-US" sz="3200" b="1" dirty="0">
                <a:solidFill>
                  <a:srgbClr val="111111"/>
                </a:solidFill>
                <a:latin typeface="Cambria" pitchFamily="34" charset="0"/>
                <a:ea typeface="Cambria" pitchFamily="34" charset="-122"/>
                <a:cs typeface="Cambria" pitchFamily="34" charset="-120"/>
              </a:rPr>
              <a:t>Verideki Sessizlikler</a:t>
            </a:r>
            <a:endParaRPr lang="en-US" sz="3200" dirty="0"/>
          </a:p>
        </p:txBody>
      </p:sp>
      <p:sp>
        <p:nvSpPr>
          <p:cNvPr id="4" name="Text 2"/>
          <p:cNvSpPr/>
          <p:nvPr/>
        </p:nvSpPr>
        <p:spPr>
          <a:xfrm>
            <a:off x="822960" y="1600200"/>
            <a:ext cx="9875520" cy="457200"/>
          </a:xfrm>
          <a:prstGeom prst="rect">
            <a:avLst/>
          </a:prstGeom>
          <a:noFill/>
          <a:ln/>
        </p:spPr>
        <p:txBody>
          <a:bodyPr wrap="square" rtlCol="0" anchor="ctr"/>
          <a:lstStyle/>
          <a:p>
            <a:pPr indent="0" marL="0">
              <a:buNone/>
            </a:pPr>
            <a:r>
              <a:rPr lang="en-US" sz="1450" dirty="0">
                <a:solidFill>
                  <a:srgbClr val="333333"/>
                </a:solidFill>
                <a:latin typeface="Calibri" pitchFamily="34" charset="0"/>
                <a:ea typeface="Calibri" pitchFamily="34" charset="-122"/>
                <a:cs typeface="Calibri" pitchFamily="34" charset="-120"/>
              </a:rPr>
              <a:t>Temizlik sırasında 3 saatten uzun 5 boşluk buldum. Rastgele mi, yoksa bir örüntü mü var?</a:t>
            </a:r>
            <a:endParaRPr lang="en-US" sz="1450" dirty="0"/>
          </a:p>
        </p:txBody>
      </p:sp>
      <p:sp>
        <p:nvSpPr>
          <p:cNvPr id="5" name="Text 3"/>
          <p:cNvSpPr/>
          <p:nvPr/>
        </p:nvSpPr>
        <p:spPr>
          <a:xfrm>
            <a:off x="822960" y="2331720"/>
            <a:ext cx="2331720" cy="365760"/>
          </a:xfrm>
          <a:prstGeom prst="rect">
            <a:avLst/>
          </a:prstGeom>
          <a:noFill/>
          <a:ln/>
        </p:spPr>
        <p:txBody>
          <a:bodyPr wrap="square" rtlCol="0" anchor="ctr"/>
          <a:lstStyle/>
          <a:p>
            <a:pPr indent="0" marL="0">
              <a:buNone/>
            </a:pPr>
            <a:r>
              <a:rPr lang="en-US" sz="1150" b="1" spc="100" kern="0" dirty="0">
                <a:solidFill>
                  <a:srgbClr val="6E6E6E"/>
                </a:solidFill>
                <a:latin typeface="Calibri" pitchFamily="34" charset="0"/>
                <a:ea typeface="Calibri" pitchFamily="34" charset="-122"/>
                <a:cs typeface="Calibri" pitchFamily="34" charset="-120"/>
              </a:rPr>
              <a:t>Tarih</a:t>
            </a:r>
            <a:endParaRPr lang="en-US" sz="1150" dirty="0"/>
          </a:p>
        </p:txBody>
      </p:sp>
      <p:sp>
        <p:nvSpPr>
          <p:cNvPr id="6" name="Text 4"/>
          <p:cNvSpPr/>
          <p:nvPr/>
        </p:nvSpPr>
        <p:spPr>
          <a:xfrm>
            <a:off x="3246120" y="2331720"/>
            <a:ext cx="1737360" cy="365760"/>
          </a:xfrm>
          <a:prstGeom prst="rect">
            <a:avLst/>
          </a:prstGeom>
          <a:noFill/>
          <a:ln/>
        </p:spPr>
        <p:txBody>
          <a:bodyPr wrap="square" rtlCol="0" anchor="ctr"/>
          <a:lstStyle/>
          <a:p>
            <a:pPr indent="0" marL="0">
              <a:buNone/>
            </a:pPr>
            <a:r>
              <a:rPr lang="en-US" sz="1150" b="1" spc="100" kern="0" dirty="0">
                <a:solidFill>
                  <a:srgbClr val="6E6E6E"/>
                </a:solidFill>
                <a:latin typeface="Calibri" pitchFamily="34" charset="0"/>
                <a:ea typeface="Calibri" pitchFamily="34" charset="-122"/>
                <a:cs typeface="Calibri" pitchFamily="34" charset="-120"/>
              </a:rPr>
              <a:t>Süre</a:t>
            </a:r>
            <a:endParaRPr lang="en-US" sz="1150" dirty="0"/>
          </a:p>
        </p:txBody>
      </p:sp>
      <p:sp>
        <p:nvSpPr>
          <p:cNvPr id="7" name="Text 5"/>
          <p:cNvSpPr/>
          <p:nvPr/>
        </p:nvSpPr>
        <p:spPr>
          <a:xfrm>
            <a:off x="5074920" y="2331720"/>
            <a:ext cx="2194560" cy="365760"/>
          </a:xfrm>
          <a:prstGeom prst="rect">
            <a:avLst/>
          </a:prstGeom>
          <a:noFill/>
          <a:ln/>
        </p:spPr>
        <p:txBody>
          <a:bodyPr wrap="square" rtlCol="0" anchor="ctr"/>
          <a:lstStyle/>
          <a:p>
            <a:pPr indent="0" marL="0">
              <a:buNone/>
            </a:pPr>
            <a:r>
              <a:rPr lang="en-US" sz="1150" b="1" spc="100" kern="0" dirty="0">
                <a:solidFill>
                  <a:srgbClr val="6E6E6E"/>
                </a:solidFill>
                <a:latin typeface="Calibri" pitchFamily="34" charset="0"/>
                <a:ea typeface="Calibri" pitchFamily="34" charset="-122"/>
                <a:cs typeface="Calibri" pitchFamily="34" charset="-120"/>
              </a:rPr>
              <a:t>Fiyat Değişimi</a:t>
            </a:r>
            <a:endParaRPr lang="en-US" sz="1150" dirty="0"/>
          </a:p>
        </p:txBody>
      </p:sp>
      <p:sp>
        <p:nvSpPr>
          <p:cNvPr id="8" name="Text 6"/>
          <p:cNvSpPr/>
          <p:nvPr/>
        </p:nvSpPr>
        <p:spPr>
          <a:xfrm>
            <a:off x="7360920" y="2331720"/>
            <a:ext cx="3566160" cy="365760"/>
          </a:xfrm>
          <a:prstGeom prst="rect">
            <a:avLst/>
          </a:prstGeom>
          <a:noFill/>
          <a:ln/>
        </p:spPr>
        <p:txBody>
          <a:bodyPr wrap="square" rtlCol="0" anchor="ctr"/>
          <a:lstStyle/>
          <a:p>
            <a:pPr indent="0" marL="0">
              <a:buNone/>
            </a:pPr>
            <a:r>
              <a:rPr lang="en-US" sz="1150" b="1" spc="100" kern="0" dirty="0">
                <a:solidFill>
                  <a:srgbClr val="6E6E6E"/>
                </a:solidFill>
                <a:latin typeface="Calibri" pitchFamily="34" charset="0"/>
                <a:ea typeface="Calibri" pitchFamily="34" charset="-122"/>
                <a:cs typeface="Calibri" pitchFamily="34" charset="-120"/>
              </a:rPr>
              <a:t>Neden</a:t>
            </a:r>
            <a:endParaRPr lang="en-US" sz="1150" dirty="0"/>
          </a:p>
        </p:txBody>
      </p:sp>
      <p:sp>
        <p:nvSpPr>
          <p:cNvPr id="9" name="Shape 7"/>
          <p:cNvSpPr/>
          <p:nvPr/>
        </p:nvSpPr>
        <p:spPr>
          <a:xfrm>
            <a:off x="822960" y="2715768"/>
            <a:ext cx="10561320" cy="0"/>
          </a:xfrm>
          <a:prstGeom prst="line">
            <a:avLst/>
          </a:prstGeom>
          <a:noFill/>
          <a:ln w="12700">
            <a:solidFill>
              <a:srgbClr val="CCCCCC"/>
            </a:solidFill>
            <a:prstDash val="solid"/>
          </a:ln>
        </p:spPr>
      </p:sp>
      <p:sp>
        <p:nvSpPr>
          <p:cNvPr id="10" name="Shape 8"/>
          <p:cNvSpPr/>
          <p:nvPr/>
        </p:nvSpPr>
        <p:spPr>
          <a:xfrm>
            <a:off x="713232" y="2779776"/>
            <a:ext cx="10771632" cy="475488"/>
          </a:xfrm>
          <a:prstGeom prst="roundRect">
            <a:avLst>
              <a:gd name="adj" fmla="val 11538"/>
            </a:avLst>
          </a:prstGeom>
          <a:solidFill>
            <a:srgbClr val="FDEEE7"/>
          </a:solidFill>
          <a:ln/>
        </p:spPr>
      </p:sp>
      <p:sp>
        <p:nvSpPr>
          <p:cNvPr id="11" name="Text 9"/>
          <p:cNvSpPr/>
          <p:nvPr/>
        </p:nvSpPr>
        <p:spPr>
          <a:xfrm>
            <a:off x="822960" y="2834640"/>
            <a:ext cx="2331720" cy="411480"/>
          </a:xfrm>
          <a:prstGeom prst="rect">
            <a:avLst/>
          </a:prstGeom>
          <a:noFill/>
          <a:ln/>
        </p:spPr>
        <p:txBody>
          <a:bodyPr wrap="square" rtlCol="0" anchor="ctr"/>
          <a:lstStyle/>
          <a:p>
            <a:pPr indent="0" marL="0">
              <a:buNone/>
            </a:pPr>
            <a:r>
              <a:rPr lang="en-US" sz="1250" b="1" dirty="0">
                <a:solidFill>
                  <a:srgbClr val="E8622C"/>
                </a:solidFill>
                <a:latin typeface="Calibri" pitchFamily="34" charset="0"/>
                <a:ea typeface="Calibri" pitchFamily="34" charset="-122"/>
                <a:cs typeface="Calibri" pitchFamily="34" charset="-120"/>
              </a:rPr>
              <a:t>17 Kas 2025</a:t>
            </a:r>
            <a:endParaRPr lang="en-US" sz="1250" dirty="0"/>
          </a:p>
        </p:txBody>
      </p:sp>
      <p:sp>
        <p:nvSpPr>
          <p:cNvPr id="12" name="Text 10"/>
          <p:cNvSpPr/>
          <p:nvPr/>
        </p:nvSpPr>
        <p:spPr>
          <a:xfrm>
            <a:off x="3246120" y="2834640"/>
            <a:ext cx="1737360" cy="411480"/>
          </a:xfrm>
          <a:prstGeom prst="rect">
            <a:avLst/>
          </a:prstGeom>
          <a:noFill/>
          <a:ln/>
        </p:spPr>
        <p:txBody>
          <a:bodyPr wrap="square" rtlCol="0" anchor="ctr"/>
          <a:lstStyle/>
          <a:p>
            <a:pPr indent="0" marL="0">
              <a:buNone/>
            </a:pPr>
            <a:r>
              <a:rPr lang="en-US" sz="1250" b="1" dirty="0">
                <a:solidFill>
                  <a:srgbClr val="E8622C"/>
                </a:solidFill>
                <a:latin typeface="Calibri" pitchFamily="34" charset="0"/>
                <a:ea typeface="Calibri" pitchFamily="34" charset="-122"/>
                <a:cs typeface="Calibri" pitchFamily="34" charset="-120"/>
              </a:rPr>
              <a:t>100 saat</a:t>
            </a:r>
            <a:endParaRPr lang="en-US" sz="1250" dirty="0"/>
          </a:p>
        </p:txBody>
      </p:sp>
      <p:sp>
        <p:nvSpPr>
          <p:cNvPr id="13" name="Text 11"/>
          <p:cNvSpPr/>
          <p:nvPr/>
        </p:nvSpPr>
        <p:spPr>
          <a:xfrm>
            <a:off x="5074920" y="2834640"/>
            <a:ext cx="2194560" cy="411480"/>
          </a:xfrm>
          <a:prstGeom prst="rect">
            <a:avLst/>
          </a:prstGeom>
          <a:noFill/>
          <a:ln/>
        </p:spPr>
        <p:txBody>
          <a:bodyPr wrap="square" rtlCol="0" anchor="ctr"/>
          <a:lstStyle/>
          <a:p>
            <a:pPr indent="0" marL="0">
              <a:buNone/>
            </a:pPr>
            <a:r>
              <a:rPr lang="en-US" sz="1250" b="1" dirty="0">
                <a:solidFill>
                  <a:srgbClr val="E8622C"/>
                </a:solidFill>
                <a:latin typeface="Calibri" pitchFamily="34" charset="0"/>
                <a:ea typeface="Calibri" pitchFamily="34" charset="-122"/>
                <a:cs typeface="Calibri" pitchFamily="34" charset="-120"/>
              </a:rPr>
              <a:t>-%13,07</a:t>
            </a:r>
            <a:endParaRPr lang="en-US" sz="1250" dirty="0"/>
          </a:p>
        </p:txBody>
      </p:sp>
      <p:sp>
        <p:nvSpPr>
          <p:cNvPr id="14" name="Text 12"/>
          <p:cNvSpPr/>
          <p:nvPr/>
        </p:nvSpPr>
        <p:spPr>
          <a:xfrm>
            <a:off x="7360920" y="2834640"/>
            <a:ext cx="3566160" cy="411480"/>
          </a:xfrm>
          <a:prstGeom prst="rect">
            <a:avLst/>
          </a:prstGeom>
          <a:noFill/>
          <a:ln/>
        </p:spPr>
        <p:txBody>
          <a:bodyPr wrap="square" rtlCol="0" anchor="ctr"/>
          <a:lstStyle/>
          <a:p>
            <a:pPr indent="0" marL="0">
              <a:buNone/>
            </a:pPr>
            <a:r>
              <a:rPr lang="en-US" sz="1250" b="1" dirty="0">
                <a:solidFill>
                  <a:srgbClr val="E8622C"/>
                </a:solidFill>
                <a:latin typeface="Calibri" pitchFamily="34" charset="0"/>
                <a:ea typeface="Calibri" pitchFamily="34" charset="-122"/>
                <a:cs typeface="Calibri" pitchFamily="34" charset="-120"/>
              </a:rPr>
              <a:t>Gerçek çöküş</a:t>
            </a:r>
            <a:endParaRPr lang="en-US" sz="1250" dirty="0"/>
          </a:p>
        </p:txBody>
      </p:sp>
      <p:sp>
        <p:nvSpPr>
          <p:cNvPr id="15" name="Text 13"/>
          <p:cNvSpPr/>
          <p:nvPr/>
        </p:nvSpPr>
        <p:spPr>
          <a:xfrm>
            <a:off x="822960" y="3364992"/>
            <a:ext cx="2331720" cy="411480"/>
          </a:xfrm>
          <a:prstGeom prst="rect">
            <a:avLst/>
          </a:prstGeom>
          <a:noFill/>
          <a:ln/>
        </p:spPr>
        <p:txBody>
          <a:bodyPr wrap="square" rtlCol="0" anchor="ctr"/>
          <a:lstStyle/>
          <a:p>
            <a:pPr indent="0" marL="0">
              <a:buNone/>
            </a:pPr>
            <a:r>
              <a:rPr lang="en-US" sz="1250" dirty="0">
                <a:solidFill>
                  <a:srgbClr val="333333"/>
                </a:solidFill>
                <a:latin typeface="Calibri" pitchFamily="34" charset="0"/>
                <a:ea typeface="Calibri" pitchFamily="34" charset="-122"/>
                <a:cs typeface="Calibri" pitchFamily="34" charset="-120"/>
              </a:rPr>
              <a:t>28 Kas 2025</a:t>
            </a:r>
            <a:endParaRPr lang="en-US" sz="1250" dirty="0"/>
          </a:p>
        </p:txBody>
      </p:sp>
      <p:sp>
        <p:nvSpPr>
          <p:cNvPr id="16" name="Text 14"/>
          <p:cNvSpPr/>
          <p:nvPr/>
        </p:nvSpPr>
        <p:spPr>
          <a:xfrm>
            <a:off x="3246120" y="3364992"/>
            <a:ext cx="1737360" cy="411480"/>
          </a:xfrm>
          <a:prstGeom prst="rect">
            <a:avLst/>
          </a:prstGeom>
          <a:noFill/>
          <a:ln/>
        </p:spPr>
        <p:txBody>
          <a:bodyPr wrap="square" rtlCol="0" anchor="ctr"/>
          <a:lstStyle/>
          <a:p>
            <a:pPr indent="0" marL="0">
              <a:buNone/>
            </a:pPr>
            <a:r>
              <a:rPr lang="en-US" sz="1250" dirty="0">
                <a:solidFill>
                  <a:srgbClr val="333333"/>
                </a:solidFill>
                <a:latin typeface="Calibri" pitchFamily="34" charset="0"/>
                <a:ea typeface="Calibri" pitchFamily="34" charset="-122"/>
                <a:cs typeface="Calibri" pitchFamily="34" charset="-120"/>
              </a:rPr>
              <a:t>20 saat</a:t>
            </a:r>
            <a:endParaRPr lang="en-US" sz="1250" dirty="0"/>
          </a:p>
        </p:txBody>
      </p:sp>
      <p:sp>
        <p:nvSpPr>
          <p:cNvPr id="17" name="Text 15"/>
          <p:cNvSpPr/>
          <p:nvPr/>
        </p:nvSpPr>
        <p:spPr>
          <a:xfrm>
            <a:off x="5074920" y="3364992"/>
            <a:ext cx="2194560" cy="411480"/>
          </a:xfrm>
          <a:prstGeom prst="rect">
            <a:avLst/>
          </a:prstGeom>
          <a:noFill/>
          <a:ln/>
        </p:spPr>
        <p:txBody>
          <a:bodyPr wrap="square" rtlCol="0" anchor="ctr"/>
          <a:lstStyle/>
          <a:p>
            <a:pPr indent="0" marL="0">
              <a:buNone/>
            </a:pPr>
            <a:r>
              <a:rPr lang="en-US" sz="1250" dirty="0">
                <a:solidFill>
                  <a:srgbClr val="333333"/>
                </a:solidFill>
                <a:latin typeface="Calibri" pitchFamily="34" charset="0"/>
                <a:ea typeface="Calibri" pitchFamily="34" charset="-122"/>
                <a:cs typeface="Calibri" pitchFamily="34" charset="-120"/>
              </a:rPr>
              <a:t>-%0,20</a:t>
            </a:r>
            <a:endParaRPr lang="en-US" sz="1250" dirty="0"/>
          </a:p>
        </p:txBody>
      </p:sp>
      <p:sp>
        <p:nvSpPr>
          <p:cNvPr id="18" name="Text 16"/>
          <p:cNvSpPr/>
          <p:nvPr/>
        </p:nvSpPr>
        <p:spPr>
          <a:xfrm>
            <a:off x="7360920" y="3364992"/>
            <a:ext cx="3566160" cy="411480"/>
          </a:xfrm>
          <a:prstGeom prst="rect">
            <a:avLst/>
          </a:prstGeom>
          <a:noFill/>
          <a:ln/>
        </p:spPr>
        <p:txBody>
          <a:bodyPr wrap="square" rtlCol="0" anchor="ctr"/>
          <a:lstStyle/>
          <a:p>
            <a:pPr indent="0" marL="0">
              <a:buNone/>
            </a:pPr>
            <a:r>
              <a:rPr lang="en-US" sz="1250" dirty="0">
                <a:solidFill>
                  <a:srgbClr val="333333"/>
                </a:solidFill>
                <a:latin typeface="Calibri" pitchFamily="34" charset="0"/>
                <a:ea typeface="Calibri" pitchFamily="34" charset="-122"/>
                <a:cs typeface="Calibri" pitchFamily="34" charset="-120"/>
              </a:rPr>
              <a:t>API kesintisi</a:t>
            </a:r>
            <a:endParaRPr lang="en-US" sz="1250" dirty="0"/>
          </a:p>
        </p:txBody>
      </p:sp>
      <p:sp>
        <p:nvSpPr>
          <p:cNvPr id="19" name="Shape 17"/>
          <p:cNvSpPr/>
          <p:nvPr/>
        </p:nvSpPr>
        <p:spPr>
          <a:xfrm>
            <a:off x="713232" y="3840480"/>
            <a:ext cx="10771632" cy="475488"/>
          </a:xfrm>
          <a:prstGeom prst="roundRect">
            <a:avLst>
              <a:gd name="adj" fmla="val 11538"/>
            </a:avLst>
          </a:prstGeom>
          <a:solidFill>
            <a:srgbClr val="FDEEE7"/>
          </a:solidFill>
          <a:ln/>
        </p:spPr>
      </p:sp>
      <p:sp>
        <p:nvSpPr>
          <p:cNvPr id="20" name="Text 18"/>
          <p:cNvSpPr/>
          <p:nvPr/>
        </p:nvSpPr>
        <p:spPr>
          <a:xfrm>
            <a:off x="822960" y="3895344"/>
            <a:ext cx="2331720" cy="411480"/>
          </a:xfrm>
          <a:prstGeom prst="rect">
            <a:avLst/>
          </a:prstGeom>
          <a:noFill/>
          <a:ln/>
        </p:spPr>
        <p:txBody>
          <a:bodyPr wrap="square" rtlCol="0" anchor="ctr"/>
          <a:lstStyle/>
          <a:p>
            <a:pPr indent="0" marL="0">
              <a:buNone/>
            </a:pPr>
            <a:r>
              <a:rPr lang="en-US" sz="1250" b="1" dirty="0">
                <a:solidFill>
                  <a:srgbClr val="E8622C"/>
                </a:solidFill>
                <a:latin typeface="Calibri" pitchFamily="34" charset="0"/>
                <a:ea typeface="Calibri" pitchFamily="34" charset="-122"/>
                <a:cs typeface="Calibri" pitchFamily="34" charset="-120"/>
              </a:rPr>
              <a:t>29 Kas 2025</a:t>
            </a:r>
            <a:endParaRPr lang="en-US" sz="1250" dirty="0"/>
          </a:p>
        </p:txBody>
      </p:sp>
      <p:sp>
        <p:nvSpPr>
          <p:cNvPr id="21" name="Text 19"/>
          <p:cNvSpPr/>
          <p:nvPr/>
        </p:nvSpPr>
        <p:spPr>
          <a:xfrm>
            <a:off x="3246120" y="3895344"/>
            <a:ext cx="1737360" cy="411480"/>
          </a:xfrm>
          <a:prstGeom prst="rect">
            <a:avLst/>
          </a:prstGeom>
          <a:noFill/>
          <a:ln/>
        </p:spPr>
        <p:txBody>
          <a:bodyPr wrap="square" rtlCol="0" anchor="ctr"/>
          <a:lstStyle/>
          <a:p>
            <a:pPr indent="0" marL="0">
              <a:buNone/>
            </a:pPr>
            <a:r>
              <a:rPr lang="en-US" sz="1250" b="1" dirty="0">
                <a:solidFill>
                  <a:srgbClr val="E8622C"/>
                </a:solidFill>
                <a:latin typeface="Calibri" pitchFamily="34" charset="0"/>
                <a:ea typeface="Calibri" pitchFamily="34" charset="-122"/>
                <a:cs typeface="Calibri" pitchFamily="34" charset="-120"/>
              </a:rPr>
              <a:t>35 saat</a:t>
            </a:r>
            <a:endParaRPr lang="en-US" sz="1250" dirty="0"/>
          </a:p>
        </p:txBody>
      </p:sp>
      <p:sp>
        <p:nvSpPr>
          <p:cNvPr id="22" name="Text 20"/>
          <p:cNvSpPr/>
          <p:nvPr/>
        </p:nvSpPr>
        <p:spPr>
          <a:xfrm>
            <a:off x="5074920" y="3895344"/>
            <a:ext cx="2194560" cy="411480"/>
          </a:xfrm>
          <a:prstGeom prst="rect">
            <a:avLst/>
          </a:prstGeom>
          <a:noFill/>
          <a:ln/>
        </p:spPr>
        <p:txBody>
          <a:bodyPr wrap="square" rtlCol="0" anchor="ctr"/>
          <a:lstStyle/>
          <a:p>
            <a:pPr indent="0" marL="0">
              <a:buNone/>
            </a:pPr>
            <a:r>
              <a:rPr lang="en-US" sz="1250" b="1" dirty="0">
                <a:solidFill>
                  <a:srgbClr val="E8622C"/>
                </a:solidFill>
                <a:latin typeface="Calibri" pitchFamily="34" charset="0"/>
                <a:ea typeface="Calibri" pitchFamily="34" charset="-122"/>
                <a:cs typeface="Calibri" pitchFamily="34" charset="-120"/>
              </a:rPr>
              <a:t>-%4,66</a:t>
            </a:r>
            <a:endParaRPr lang="en-US" sz="1250" dirty="0"/>
          </a:p>
        </p:txBody>
      </p:sp>
      <p:sp>
        <p:nvSpPr>
          <p:cNvPr id="23" name="Text 21"/>
          <p:cNvSpPr/>
          <p:nvPr/>
        </p:nvSpPr>
        <p:spPr>
          <a:xfrm>
            <a:off x="7360920" y="3895344"/>
            <a:ext cx="3566160" cy="411480"/>
          </a:xfrm>
          <a:prstGeom prst="rect">
            <a:avLst/>
          </a:prstGeom>
          <a:noFill/>
          <a:ln/>
        </p:spPr>
        <p:txBody>
          <a:bodyPr wrap="square" rtlCol="0" anchor="ctr"/>
          <a:lstStyle/>
          <a:p>
            <a:pPr indent="0" marL="0">
              <a:buNone/>
            </a:pPr>
            <a:r>
              <a:rPr lang="en-US" sz="1250" b="1" dirty="0">
                <a:solidFill>
                  <a:srgbClr val="E8622C"/>
                </a:solidFill>
                <a:latin typeface="Calibri" pitchFamily="34" charset="0"/>
                <a:ea typeface="Calibri" pitchFamily="34" charset="-122"/>
                <a:cs typeface="Calibri" pitchFamily="34" charset="-120"/>
              </a:rPr>
              <a:t>İkinci dalga</a:t>
            </a:r>
            <a:endParaRPr lang="en-US" sz="1250" dirty="0"/>
          </a:p>
        </p:txBody>
      </p:sp>
      <p:sp>
        <p:nvSpPr>
          <p:cNvPr id="24" name="Text 22"/>
          <p:cNvSpPr/>
          <p:nvPr/>
        </p:nvSpPr>
        <p:spPr>
          <a:xfrm>
            <a:off x="822960" y="4425696"/>
            <a:ext cx="2331720" cy="411480"/>
          </a:xfrm>
          <a:prstGeom prst="rect">
            <a:avLst/>
          </a:prstGeom>
          <a:noFill/>
          <a:ln/>
        </p:spPr>
        <p:txBody>
          <a:bodyPr wrap="square" rtlCol="0" anchor="ctr"/>
          <a:lstStyle/>
          <a:p>
            <a:pPr indent="0" marL="0">
              <a:buNone/>
            </a:pPr>
            <a:r>
              <a:rPr lang="en-US" sz="1250" dirty="0">
                <a:solidFill>
                  <a:srgbClr val="333333"/>
                </a:solidFill>
                <a:latin typeface="Calibri" pitchFamily="34" charset="0"/>
                <a:ea typeface="Calibri" pitchFamily="34" charset="-122"/>
                <a:cs typeface="Calibri" pitchFamily="34" charset="-120"/>
              </a:rPr>
              <a:t>05 May 2026</a:t>
            </a:r>
            <a:endParaRPr lang="en-US" sz="1250" dirty="0"/>
          </a:p>
        </p:txBody>
      </p:sp>
      <p:sp>
        <p:nvSpPr>
          <p:cNvPr id="25" name="Text 23"/>
          <p:cNvSpPr/>
          <p:nvPr/>
        </p:nvSpPr>
        <p:spPr>
          <a:xfrm>
            <a:off x="3246120" y="4425696"/>
            <a:ext cx="1737360" cy="411480"/>
          </a:xfrm>
          <a:prstGeom prst="rect">
            <a:avLst/>
          </a:prstGeom>
          <a:noFill/>
          <a:ln/>
        </p:spPr>
        <p:txBody>
          <a:bodyPr wrap="square" rtlCol="0" anchor="ctr"/>
          <a:lstStyle/>
          <a:p>
            <a:pPr indent="0" marL="0">
              <a:buNone/>
            </a:pPr>
            <a:r>
              <a:rPr lang="en-US" sz="1250" dirty="0">
                <a:solidFill>
                  <a:srgbClr val="333333"/>
                </a:solidFill>
                <a:latin typeface="Calibri" pitchFamily="34" charset="0"/>
                <a:ea typeface="Calibri" pitchFamily="34" charset="-122"/>
                <a:cs typeface="Calibri" pitchFamily="34" charset="-120"/>
              </a:rPr>
              <a:t>12 saat</a:t>
            </a:r>
            <a:endParaRPr lang="en-US" sz="1250" dirty="0"/>
          </a:p>
        </p:txBody>
      </p:sp>
      <p:sp>
        <p:nvSpPr>
          <p:cNvPr id="26" name="Text 24"/>
          <p:cNvSpPr/>
          <p:nvPr/>
        </p:nvSpPr>
        <p:spPr>
          <a:xfrm>
            <a:off x="5074920" y="4425696"/>
            <a:ext cx="2194560" cy="411480"/>
          </a:xfrm>
          <a:prstGeom prst="rect">
            <a:avLst/>
          </a:prstGeom>
          <a:noFill/>
          <a:ln/>
        </p:spPr>
        <p:txBody>
          <a:bodyPr wrap="square" rtlCol="0" anchor="ctr"/>
          <a:lstStyle/>
          <a:p>
            <a:pPr indent="0" marL="0">
              <a:buNone/>
            </a:pPr>
            <a:r>
              <a:rPr lang="en-US" sz="1250" dirty="0">
                <a:solidFill>
                  <a:srgbClr val="333333"/>
                </a:solidFill>
                <a:latin typeface="Calibri" pitchFamily="34" charset="0"/>
                <a:ea typeface="Calibri" pitchFamily="34" charset="-122"/>
                <a:cs typeface="Calibri" pitchFamily="34" charset="-120"/>
              </a:rPr>
              <a:t>+%0,10</a:t>
            </a:r>
            <a:endParaRPr lang="en-US" sz="1250" dirty="0"/>
          </a:p>
        </p:txBody>
      </p:sp>
      <p:sp>
        <p:nvSpPr>
          <p:cNvPr id="27" name="Text 25"/>
          <p:cNvSpPr/>
          <p:nvPr/>
        </p:nvSpPr>
        <p:spPr>
          <a:xfrm>
            <a:off x="7360920" y="4425696"/>
            <a:ext cx="3566160" cy="411480"/>
          </a:xfrm>
          <a:prstGeom prst="rect">
            <a:avLst/>
          </a:prstGeom>
          <a:noFill/>
          <a:ln/>
        </p:spPr>
        <p:txBody>
          <a:bodyPr wrap="square" rtlCol="0" anchor="ctr"/>
          <a:lstStyle/>
          <a:p>
            <a:pPr indent="0" marL="0">
              <a:buNone/>
            </a:pPr>
            <a:r>
              <a:rPr lang="en-US" sz="1250" dirty="0">
                <a:solidFill>
                  <a:srgbClr val="333333"/>
                </a:solidFill>
                <a:latin typeface="Calibri" pitchFamily="34" charset="0"/>
                <a:ea typeface="Calibri" pitchFamily="34" charset="-122"/>
                <a:cs typeface="Calibri" pitchFamily="34" charset="-120"/>
              </a:rPr>
              <a:t>API kesintisi</a:t>
            </a:r>
            <a:endParaRPr lang="en-US" sz="1250" dirty="0"/>
          </a:p>
        </p:txBody>
      </p:sp>
      <p:sp>
        <p:nvSpPr>
          <p:cNvPr id="28" name="Text 26"/>
          <p:cNvSpPr/>
          <p:nvPr/>
        </p:nvSpPr>
        <p:spPr>
          <a:xfrm>
            <a:off x="822960" y="4956048"/>
            <a:ext cx="2331720" cy="411480"/>
          </a:xfrm>
          <a:prstGeom prst="rect">
            <a:avLst/>
          </a:prstGeom>
          <a:noFill/>
          <a:ln/>
        </p:spPr>
        <p:txBody>
          <a:bodyPr wrap="square" rtlCol="0" anchor="ctr"/>
          <a:lstStyle/>
          <a:p>
            <a:pPr indent="0" marL="0">
              <a:buNone/>
            </a:pPr>
            <a:r>
              <a:rPr lang="en-US" sz="1250" dirty="0">
                <a:solidFill>
                  <a:srgbClr val="333333"/>
                </a:solidFill>
                <a:latin typeface="Calibri" pitchFamily="34" charset="0"/>
                <a:ea typeface="Calibri" pitchFamily="34" charset="-122"/>
                <a:cs typeface="Calibri" pitchFamily="34" charset="-120"/>
              </a:rPr>
              <a:t>13 Tem 2026</a:t>
            </a:r>
            <a:endParaRPr lang="en-US" sz="1250" dirty="0"/>
          </a:p>
        </p:txBody>
      </p:sp>
      <p:sp>
        <p:nvSpPr>
          <p:cNvPr id="29" name="Text 27"/>
          <p:cNvSpPr/>
          <p:nvPr/>
        </p:nvSpPr>
        <p:spPr>
          <a:xfrm>
            <a:off x="3246120" y="4956048"/>
            <a:ext cx="1737360" cy="411480"/>
          </a:xfrm>
          <a:prstGeom prst="rect">
            <a:avLst/>
          </a:prstGeom>
          <a:noFill/>
          <a:ln/>
        </p:spPr>
        <p:txBody>
          <a:bodyPr wrap="square" rtlCol="0" anchor="ctr"/>
          <a:lstStyle/>
          <a:p>
            <a:pPr indent="0" marL="0">
              <a:buNone/>
            </a:pPr>
            <a:r>
              <a:rPr lang="en-US" sz="1250" dirty="0">
                <a:solidFill>
                  <a:srgbClr val="333333"/>
                </a:solidFill>
                <a:latin typeface="Calibri" pitchFamily="34" charset="0"/>
                <a:ea typeface="Calibri" pitchFamily="34" charset="-122"/>
                <a:cs typeface="Calibri" pitchFamily="34" charset="-120"/>
              </a:rPr>
              <a:t>21 saat</a:t>
            </a:r>
            <a:endParaRPr lang="en-US" sz="1250" dirty="0"/>
          </a:p>
        </p:txBody>
      </p:sp>
      <p:sp>
        <p:nvSpPr>
          <p:cNvPr id="30" name="Text 28"/>
          <p:cNvSpPr/>
          <p:nvPr/>
        </p:nvSpPr>
        <p:spPr>
          <a:xfrm>
            <a:off x="5074920" y="4956048"/>
            <a:ext cx="2194560" cy="411480"/>
          </a:xfrm>
          <a:prstGeom prst="rect">
            <a:avLst/>
          </a:prstGeom>
          <a:noFill/>
          <a:ln/>
        </p:spPr>
        <p:txBody>
          <a:bodyPr wrap="square" rtlCol="0" anchor="ctr"/>
          <a:lstStyle/>
          <a:p>
            <a:pPr indent="0" marL="0">
              <a:buNone/>
            </a:pPr>
            <a:r>
              <a:rPr lang="en-US" sz="1250" dirty="0">
                <a:solidFill>
                  <a:srgbClr val="333333"/>
                </a:solidFill>
                <a:latin typeface="Calibri" pitchFamily="34" charset="0"/>
                <a:ea typeface="Calibri" pitchFamily="34" charset="-122"/>
                <a:cs typeface="Calibri" pitchFamily="34" charset="-120"/>
              </a:rPr>
              <a:t>-%1,19</a:t>
            </a:r>
            <a:endParaRPr lang="en-US" sz="1250" dirty="0"/>
          </a:p>
        </p:txBody>
      </p:sp>
      <p:sp>
        <p:nvSpPr>
          <p:cNvPr id="31" name="Text 29"/>
          <p:cNvSpPr/>
          <p:nvPr/>
        </p:nvSpPr>
        <p:spPr>
          <a:xfrm>
            <a:off x="7360920" y="4956048"/>
            <a:ext cx="3566160" cy="411480"/>
          </a:xfrm>
          <a:prstGeom prst="rect">
            <a:avLst/>
          </a:prstGeom>
          <a:noFill/>
          <a:ln/>
        </p:spPr>
        <p:txBody>
          <a:bodyPr wrap="square" rtlCol="0" anchor="ctr"/>
          <a:lstStyle/>
          <a:p>
            <a:pPr indent="0" marL="0">
              <a:buNone/>
            </a:pPr>
            <a:r>
              <a:rPr lang="en-US" sz="1250" dirty="0">
                <a:solidFill>
                  <a:srgbClr val="333333"/>
                </a:solidFill>
                <a:latin typeface="Calibri" pitchFamily="34" charset="0"/>
                <a:ea typeface="Calibri" pitchFamily="34" charset="-122"/>
                <a:cs typeface="Calibri" pitchFamily="34" charset="-120"/>
              </a:rPr>
              <a:t>API kesintisi</a:t>
            </a:r>
            <a:endParaRPr lang="en-US" sz="1250" dirty="0"/>
          </a:p>
        </p:txBody>
      </p:sp>
      <p:sp>
        <p:nvSpPr>
          <p:cNvPr id="32" name="Text 30"/>
          <p:cNvSpPr/>
          <p:nvPr/>
        </p:nvSpPr>
        <p:spPr>
          <a:xfrm>
            <a:off x="822960" y="5623560"/>
            <a:ext cx="10561320" cy="640080"/>
          </a:xfrm>
          <a:prstGeom prst="rect">
            <a:avLst/>
          </a:prstGeom>
          <a:noFill/>
          <a:ln/>
        </p:spPr>
        <p:txBody>
          <a:bodyPr wrap="square" rtlCol="0" anchor="ctr"/>
          <a:lstStyle/>
          <a:p>
            <a:pPr indent="0" marL="0">
              <a:lnSpc>
                <a:spcPts val="1900"/>
              </a:lnSpc>
              <a:buNone/>
            </a:pPr>
            <a:r>
              <a:rPr lang="en-US" sz="1350" i="1" dirty="0">
                <a:solidFill>
                  <a:srgbClr val="333333"/>
                </a:solidFill>
                <a:latin typeface="Calibri" pitchFamily="34" charset="0"/>
                <a:ea typeface="Calibri" pitchFamily="34" charset="-122"/>
                <a:cs typeface="Calibri" pitchFamily="34" charset="-120"/>
              </a:rPr>
              <a:t>Beş boşluktan ikisi Kasım 2025 çöküşüyle birebir örtüşüyor. Sonuç: eksik veri tamamen rastgele değil — kriz anlarında veri sağlayıcı da sekteye uğruyor.</a:t>
            </a:r>
            <a:endParaRPr lang="en-US" sz="1350" dirty="0"/>
          </a:p>
        </p:txBody>
      </p:sp>
      <p:sp>
        <p:nvSpPr>
          <p:cNvPr id="33" name="Text 31"/>
          <p:cNvSpPr/>
          <p:nvPr/>
        </p:nvSpPr>
        <p:spPr>
          <a:xfrm>
            <a:off x="502920" y="6291072"/>
            <a:ext cx="1371600" cy="320040"/>
          </a:xfrm>
          <a:prstGeom prst="rect">
            <a:avLst/>
          </a:prstGeom>
          <a:noFill/>
          <a:ln/>
        </p:spPr>
        <p:txBody>
          <a:bodyPr wrap="square" rtlCol="0" anchor="ctr"/>
          <a:lstStyle/>
          <a:p>
            <a:pPr indent="0" marL="0">
              <a:buNone/>
            </a:pPr>
            <a:r>
              <a:rPr lang="en-US" sz="1000" spc="100" kern="0" dirty="0">
                <a:solidFill>
                  <a:srgbClr val="9A9A9A"/>
                </a:solidFill>
                <a:latin typeface="Calibri" pitchFamily="34" charset="0"/>
                <a:ea typeface="Calibri" pitchFamily="34" charset="-122"/>
                <a:cs typeface="Calibri" pitchFamily="34" charset="-120"/>
              </a:rPr>
              <a:t>05 / 12</a:t>
            </a:r>
            <a:endParaRPr lang="en-US" sz="1000" dirty="0"/>
          </a:p>
        </p:txBody>
      </p:sp>
      <p:pic>
        <p:nvPicPr>
          <p:cNvPr id="34" name="Image 0" descr="/home/claude/build/images/softito_logo_h.png">    </p:cNvPr>
          <p:cNvPicPr>
            <a:picLocks noChangeAspect="1"/>
          </p:cNvPicPr>
          <p:nvPr/>
        </p:nvPicPr>
        <p:blipFill>
          <a:blip r:embed="rId1"/>
          <a:stretch>
            <a:fillRect/>
          </a:stretch>
        </p:blipFill>
        <p:spPr>
          <a:xfrm>
            <a:off x="10591495" y="6199632"/>
            <a:ext cx="1143000" cy="427996"/>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822960" y="502920"/>
            <a:ext cx="1371600" cy="457200"/>
          </a:xfrm>
          <a:prstGeom prst="rect">
            <a:avLst/>
          </a:prstGeom>
          <a:noFill/>
          <a:ln/>
        </p:spPr>
        <p:txBody>
          <a:bodyPr wrap="square" rtlCol="0" anchor="ctr"/>
          <a:lstStyle/>
          <a:p>
            <a:pPr indent="0" marL="0">
              <a:buNone/>
            </a:pPr>
            <a:r>
              <a:rPr lang="en-US" sz="1600" b="1" dirty="0">
                <a:solidFill>
                  <a:srgbClr val="E8622C"/>
                </a:solidFill>
                <a:latin typeface="Cambria" pitchFamily="34" charset="0"/>
                <a:ea typeface="Cambria" pitchFamily="34" charset="-122"/>
                <a:cs typeface="Cambria" pitchFamily="34" charset="-120"/>
              </a:rPr>
              <a:t>05</a:t>
            </a:r>
            <a:endParaRPr lang="en-US" sz="1600" dirty="0"/>
          </a:p>
        </p:txBody>
      </p:sp>
      <p:sp>
        <p:nvSpPr>
          <p:cNvPr id="3" name="Text 1"/>
          <p:cNvSpPr/>
          <p:nvPr/>
        </p:nvSpPr>
        <p:spPr>
          <a:xfrm>
            <a:off x="822960" y="868680"/>
            <a:ext cx="7772400" cy="822960"/>
          </a:xfrm>
          <a:prstGeom prst="rect">
            <a:avLst/>
          </a:prstGeom>
          <a:noFill/>
          <a:ln/>
        </p:spPr>
        <p:txBody>
          <a:bodyPr wrap="square" rtlCol="0" anchor="ctr"/>
          <a:lstStyle/>
          <a:p>
            <a:pPr indent="0" marL="0">
              <a:buNone/>
            </a:pPr>
            <a:r>
              <a:rPr lang="en-US" sz="3200" b="1" dirty="0">
                <a:solidFill>
                  <a:srgbClr val="111111"/>
                </a:solidFill>
                <a:latin typeface="Cambria" pitchFamily="34" charset="0"/>
                <a:ea typeface="Cambria" pitchFamily="34" charset="-122"/>
                <a:cs typeface="Cambria" pitchFamily="34" charset="-120"/>
              </a:rPr>
              <a:t>Bitcoin'in Karakteri</a:t>
            </a:r>
            <a:endParaRPr lang="en-US" sz="3200" dirty="0"/>
          </a:p>
        </p:txBody>
      </p:sp>
      <p:sp>
        <p:nvSpPr>
          <p:cNvPr id="4" name="Text 2"/>
          <p:cNvSpPr/>
          <p:nvPr/>
        </p:nvSpPr>
        <p:spPr>
          <a:xfrm>
            <a:off x="822960" y="1600200"/>
            <a:ext cx="9692640" cy="457200"/>
          </a:xfrm>
          <a:prstGeom prst="rect">
            <a:avLst/>
          </a:prstGeom>
          <a:noFill/>
          <a:ln/>
        </p:spPr>
        <p:txBody>
          <a:bodyPr wrap="square" rtlCol="0" anchor="ctr"/>
          <a:lstStyle/>
          <a:p>
            <a:pPr indent="0" marL="0">
              <a:buNone/>
            </a:pPr>
            <a:r>
              <a:rPr lang="en-US" sz="1450" dirty="0">
                <a:solidFill>
                  <a:srgbClr val="333333"/>
                </a:solidFill>
                <a:latin typeface="Calibri" pitchFamily="34" charset="0"/>
                <a:ea typeface="Calibri" pitchFamily="34" charset="-122"/>
                <a:cs typeface="Calibri" pitchFamily="34" charset="-120"/>
              </a:rPr>
              <a:t>Temiz veriye baktığımızda, kripto paralara özgü tanıdık bir yapı ortaya çıkıyor:</a:t>
            </a:r>
            <a:endParaRPr lang="en-US" sz="1450" dirty="0"/>
          </a:p>
        </p:txBody>
      </p:sp>
      <p:sp>
        <p:nvSpPr>
          <p:cNvPr id="5" name="Text 3"/>
          <p:cNvSpPr/>
          <p:nvPr/>
        </p:nvSpPr>
        <p:spPr>
          <a:xfrm>
            <a:off x="822960" y="2286000"/>
            <a:ext cx="2103120" cy="822960"/>
          </a:xfrm>
          <a:prstGeom prst="rect">
            <a:avLst/>
          </a:prstGeom>
          <a:noFill/>
          <a:ln/>
        </p:spPr>
        <p:txBody>
          <a:bodyPr wrap="square" rtlCol="0" anchor="ctr"/>
          <a:lstStyle/>
          <a:p>
            <a:pPr indent="0" marL="0">
              <a:buNone/>
            </a:pPr>
            <a:r>
              <a:rPr lang="en-US" sz="3400" b="1" dirty="0">
                <a:solidFill>
                  <a:srgbClr val="E8622C"/>
                </a:solidFill>
                <a:latin typeface="Cambria" pitchFamily="34" charset="0"/>
                <a:ea typeface="Cambria" pitchFamily="34" charset="-122"/>
                <a:cs typeface="Cambria" pitchFamily="34" charset="-120"/>
              </a:rPr>
              <a:t>9,82</a:t>
            </a:r>
            <a:endParaRPr lang="en-US" sz="3400" dirty="0"/>
          </a:p>
        </p:txBody>
      </p:sp>
      <p:sp>
        <p:nvSpPr>
          <p:cNvPr id="6" name="Text 4"/>
          <p:cNvSpPr/>
          <p:nvPr/>
        </p:nvSpPr>
        <p:spPr>
          <a:xfrm>
            <a:off x="3063240" y="2340864"/>
            <a:ext cx="3063240" cy="868680"/>
          </a:xfrm>
          <a:prstGeom prst="rect">
            <a:avLst/>
          </a:prstGeom>
          <a:noFill/>
          <a:ln/>
        </p:spPr>
        <p:txBody>
          <a:bodyPr wrap="square" rtlCol="0" anchor="t"/>
          <a:lstStyle/>
          <a:p>
            <a:pPr indent="0" marL="0">
              <a:lnSpc>
                <a:spcPts val="1500"/>
              </a:lnSpc>
              <a:buNone/>
            </a:pPr>
            <a:r>
              <a:rPr lang="en-US" sz="1150" dirty="0">
                <a:solidFill>
                  <a:srgbClr val="333333"/>
                </a:solidFill>
                <a:latin typeface="Calibri" pitchFamily="34" charset="0"/>
                <a:ea typeface="Calibri" pitchFamily="34" charset="-122"/>
                <a:cs typeface="Calibri" pitchFamily="34" charset="-120"/>
              </a:rPr>
              <a:t>Fazladan Kurtosis — "kalın kuyruk": aşırı uçlar normalden çok daha sık</a:t>
            </a:r>
            <a:endParaRPr lang="en-US" sz="1150" dirty="0"/>
          </a:p>
        </p:txBody>
      </p:sp>
      <p:sp>
        <p:nvSpPr>
          <p:cNvPr id="7" name="Text 5"/>
          <p:cNvSpPr/>
          <p:nvPr/>
        </p:nvSpPr>
        <p:spPr>
          <a:xfrm>
            <a:off x="822960" y="3520440"/>
            <a:ext cx="2103120" cy="822960"/>
          </a:xfrm>
          <a:prstGeom prst="rect">
            <a:avLst/>
          </a:prstGeom>
          <a:noFill/>
          <a:ln/>
        </p:spPr>
        <p:txBody>
          <a:bodyPr wrap="square" rtlCol="0" anchor="ctr"/>
          <a:lstStyle/>
          <a:p>
            <a:pPr indent="0" marL="0">
              <a:buNone/>
            </a:pPr>
            <a:r>
              <a:rPr lang="en-US" sz="3400" b="1" dirty="0">
                <a:solidFill>
                  <a:srgbClr val="E8622C"/>
                </a:solidFill>
                <a:latin typeface="Cambria" pitchFamily="34" charset="0"/>
                <a:ea typeface="Cambria" pitchFamily="34" charset="-122"/>
                <a:cs typeface="Cambria" pitchFamily="34" charset="-120"/>
              </a:rPr>
              <a:t>-0,17</a:t>
            </a:r>
            <a:endParaRPr lang="en-US" sz="3400" dirty="0"/>
          </a:p>
        </p:txBody>
      </p:sp>
      <p:sp>
        <p:nvSpPr>
          <p:cNvPr id="8" name="Text 6"/>
          <p:cNvSpPr/>
          <p:nvPr/>
        </p:nvSpPr>
        <p:spPr>
          <a:xfrm>
            <a:off x="3063240" y="3575304"/>
            <a:ext cx="3063240" cy="868680"/>
          </a:xfrm>
          <a:prstGeom prst="rect">
            <a:avLst/>
          </a:prstGeom>
          <a:noFill/>
          <a:ln/>
        </p:spPr>
        <p:txBody>
          <a:bodyPr wrap="square" rtlCol="0" anchor="t"/>
          <a:lstStyle/>
          <a:p>
            <a:pPr indent="0" marL="0">
              <a:lnSpc>
                <a:spcPts val="1500"/>
              </a:lnSpc>
              <a:buNone/>
            </a:pPr>
            <a:r>
              <a:rPr lang="en-US" sz="1150" dirty="0">
                <a:solidFill>
                  <a:srgbClr val="333333"/>
                </a:solidFill>
                <a:latin typeface="Calibri" pitchFamily="34" charset="0"/>
                <a:ea typeface="Calibri" pitchFamily="34" charset="-122"/>
                <a:cs typeface="Calibri" pitchFamily="34" charset="-120"/>
              </a:rPr>
              <a:t>Çarpıklık — hafif sola çarpık, sert düşüşler sert yükselişlerden biraz daha olası</a:t>
            </a:r>
            <a:endParaRPr lang="en-US" sz="1150" dirty="0"/>
          </a:p>
        </p:txBody>
      </p:sp>
      <p:sp>
        <p:nvSpPr>
          <p:cNvPr id="9" name="Text 7"/>
          <p:cNvSpPr/>
          <p:nvPr/>
        </p:nvSpPr>
        <p:spPr>
          <a:xfrm>
            <a:off x="822960" y="4892040"/>
            <a:ext cx="5486400" cy="548640"/>
          </a:xfrm>
          <a:prstGeom prst="rect">
            <a:avLst/>
          </a:prstGeom>
          <a:noFill/>
          <a:ln/>
        </p:spPr>
        <p:txBody>
          <a:bodyPr wrap="square" rtlCol="0" anchor="ctr"/>
          <a:lstStyle/>
          <a:p>
            <a:pPr indent="0" marL="0">
              <a:buNone/>
            </a:pPr>
            <a:r>
              <a:rPr lang="en-US" sz="1200" i="1" dirty="0">
                <a:solidFill>
                  <a:srgbClr val="6E6E6E"/>
                </a:solidFill>
                <a:latin typeface="Calibri" pitchFamily="34" charset="0"/>
                <a:ea typeface="Calibri" pitchFamily="34" charset="-122"/>
                <a:cs typeface="Calibri" pitchFamily="34" charset="-120"/>
              </a:rPr>
              <a:t>Jarque-Bera normallik testi: p ≈ 0  →  Normal dağılım kesin biçimde reddedilir.</a:t>
            </a:r>
            <a:endParaRPr lang="en-US" sz="1200" dirty="0"/>
          </a:p>
        </p:txBody>
      </p:sp>
      <p:graphicFrame>
        <p:nvGraphicFramePr>
          <p:cNvPr id="10" name="Chart 0" descr=""/>
          <p:cNvGraphicFramePr/>
          <p:nvPr/>
        </p:nvGraphicFramePr>
        <p:xfrm>
          <a:off x="6400800" y="2148840"/>
          <a:ext cx="5074920" cy="3977640"/>
        </p:xfrm>
        <a:graphic xmlns:a="http://schemas.openxmlformats.org/drawingml/2006/main">
          <a:graphicData uri="http://schemas.openxmlformats.org/drawingml/2006/chart">
            <c:chart xmlns:c="http://schemas.openxmlformats.org/drawingml/2006/chart" r:id="rId1"/>
          </a:graphicData>
        </a:graphic>
      </p:graphicFrame>
      <p:sp>
        <p:nvSpPr>
          <p:cNvPr id="11" name="Text 8"/>
          <p:cNvSpPr/>
          <p:nvPr/>
        </p:nvSpPr>
        <p:spPr>
          <a:xfrm>
            <a:off x="502920" y="6291072"/>
            <a:ext cx="1371600" cy="320040"/>
          </a:xfrm>
          <a:prstGeom prst="rect">
            <a:avLst/>
          </a:prstGeom>
          <a:noFill/>
          <a:ln/>
        </p:spPr>
        <p:txBody>
          <a:bodyPr wrap="square" rtlCol="0" anchor="ctr"/>
          <a:lstStyle/>
          <a:p>
            <a:pPr indent="0" marL="0">
              <a:buNone/>
            </a:pPr>
            <a:r>
              <a:rPr lang="en-US" sz="1000" spc="100" kern="0" dirty="0">
                <a:solidFill>
                  <a:srgbClr val="9A9A9A"/>
                </a:solidFill>
                <a:latin typeface="Calibri" pitchFamily="34" charset="0"/>
                <a:ea typeface="Calibri" pitchFamily="34" charset="-122"/>
                <a:cs typeface="Calibri" pitchFamily="34" charset="-120"/>
              </a:rPr>
              <a:t>06 / 12</a:t>
            </a:r>
            <a:endParaRPr lang="en-US" sz="1000" dirty="0"/>
          </a:p>
        </p:txBody>
      </p:sp>
      <p:pic>
        <p:nvPicPr>
          <p:cNvPr id="12" name="Image 0" descr="/home/claude/build/images/softito_logo_h.png">    </p:cNvPr>
          <p:cNvPicPr>
            <a:picLocks noChangeAspect="1"/>
          </p:cNvPicPr>
          <p:nvPr/>
        </p:nvPicPr>
        <p:blipFill>
          <a:blip r:embed="rId2"/>
          <a:stretch>
            <a:fillRect/>
          </a:stretch>
        </p:blipFill>
        <p:spPr>
          <a:xfrm>
            <a:off x="10591495" y="6199632"/>
            <a:ext cx="1143000" cy="427996"/>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111111"/>
        </a:solidFill>
      </p:bgPr>
    </p:bg>
    <p:spTree>
      <p:nvGrpSpPr>
        <p:cNvPr id="1" name=""/>
        <p:cNvGrpSpPr/>
        <p:nvPr/>
      </p:nvGrpSpPr>
      <p:grpSpPr>
        <a:xfrm>
          <a:off x="0" y="0"/>
          <a:ext cx="0" cy="0"/>
          <a:chOff x="0" y="0"/>
          <a:chExt cx="0" cy="0"/>
        </a:xfrm>
      </p:grpSpPr>
      <p:sp>
        <p:nvSpPr>
          <p:cNvPr id="2" name="Text 0"/>
          <p:cNvSpPr/>
          <p:nvPr/>
        </p:nvSpPr>
        <p:spPr>
          <a:xfrm>
            <a:off x="822960" y="502920"/>
            <a:ext cx="1371600" cy="457200"/>
          </a:xfrm>
          <a:prstGeom prst="rect">
            <a:avLst/>
          </a:prstGeom>
          <a:noFill/>
          <a:ln/>
        </p:spPr>
        <p:txBody>
          <a:bodyPr wrap="square" rtlCol="0" anchor="ctr"/>
          <a:lstStyle/>
          <a:p>
            <a:pPr indent="0" marL="0">
              <a:buNone/>
            </a:pPr>
            <a:r>
              <a:rPr lang="en-US" sz="1600" b="1" dirty="0">
                <a:solidFill>
                  <a:srgbClr val="E8622C"/>
                </a:solidFill>
                <a:latin typeface="Cambria" pitchFamily="34" charset="0"/>
                <a:ea typeface="Cambria" pitchFamily="34" charset="-122"/>
                <a:cs typeface="Cambria" pitchFamily="34" charset="-120"/>
              </a:rPr>
              <a:t>06</a:t>
            </a:r>
            <a:endParaRPr lang="en-US" sz="1600" dirty="0"/>
          </a:p>
        </p:txBody>
      </p:sp>
      <p:sp>
        <p:nvSpPr>
          <p:cNvPr id="3" name="Text 1"/>
          <p:cNvSpPr/>
          <p:nvPr/>
        </p:nvSpPr>
        <p:spPr>
          <a:xfrm>
            <a:off x="822960" y="868680"/>
            <a:ext cx="8229600" cy="822960"/>
          </a:xfrm>
          <a:prstGeom prst="rect">
            <a:avLst/>
          </a:prstGeom>
          <a:noFill/>
          <a:ln/>
        </p:spPr>
        <p:txBody>
          <a:bodyPr wrap="square" rtlCol="0" anchor="ctr"/>
          <a:lstStyle/>
          <a:p>
            <a:pPr indent="0" marL="0">
              <a:buNone/>
            </a:pPr>
            <a:r>
              <a:rPr lang="en-US" sz="3200" b="1" dirty="0">
                <a:solidFill>
                  <a:srgbClr val="FFFFFF"/>
                </a:solidFill>
                <a:latin typeface="Cambria" pitchFamily="34" charset="0"/>
                <a:ea typeface="Cambria" pitchFamily="34" charset="-122"/>
                <a:cs typeface="Cambria" pitchFamily="34" charset="-120"/>
              </a:rPr>
              <a:t>Peki, GARCH Nedir?</a:t>
            </a:r>
            <a:endParaRPr lang="en-US" sz="3200" dirty="0"/>
          </a:p>
        </p:txBody>
      </p:sp>
      <p:sp>
        <p:nvSpPr>
          <p:cNvPr id="4" name="Text 2"/>
          <p:cNvSpPr/>
          <p:nvPr/>
        </p:nvSpPr>
        <p:spPr>
          <a:xfrm>
            <a:off x="822960" y="1600200"/>
            <a:ext cx="9144000" cy="457200"/>
          </a:xfrm>
          <a:prstGeom prst="rect">
            <a:avLst/>
          </a:prstGeom>
          <a:noFill/>
          <a:ln/>
        </p:spPr>
        <p:txBody>
          <a:bodyPr wrap="square" rtlCol="0" anchor="ctr"/>
          <a:lstStyle/>
          <a:p>
            <a:pPr indent="0" marL="0">
              <a:buNone/>
            </a:pPr>
            <a:r>
              <a:rPr lang="en-US" sz="1450" dirty="0">
                <a:solidFill>
                  <a:srgbClr val="CFCFCF"/>
                </a:solidFill>
                <a:latin typeface="Calibri" pitchFamily="34" charset="0"/>
                <a:ea typeface="Calibri" pitchFamily="34" charset="-122"/>
                <a:cs typeface="Calibri" pitchFamily="34" charset="-120"/>
              </a:rPr>
              <a:t>Karmaşık formülleri bir kenara bırakırsak, fikir aslında çok sade:</a:t>
            </a:r>
            <a:endParaRPr lang="en-US" sz="1450" dirty="0"/>
          </a:p>
        </p:txBody>
      </p:sp>
      <p:sp>
        <p:nvSpPr>
          <p:cNvPr id="5" name="Shape 3"/>
          <p:cNvSpPr/>
          <p:nvPr/>
        </p:nvSpPr>
        <p:spPr>
          <a:xfrm>
            <a:off x="822960" y="2331720"/>
            <a:ext cx="457200" cy="457200"/>
          </a:xfrm>
          <a:prstGeom prst="ellipse">
            <a:avLst/>
          </a:prstGeom>
          <a:solidFill>
            <a:srgbClr val="E8622C"/>
          </a:solidFill>
          <a:ln/>
        </p:spPr>
      </p:sp>
      <p:sp>
        <p:nvSpPr>
          <p:cNvPr id="6" name="Text 4"/>
          <p:cNvSpPr/>
          <p:nvPr/>
        </p:nvSpPr>
        <p:spPr>
          <a:xfrm>
            <a:off x="822960" y="2331720"/>
            <a:ext cx="457200" cy="457200"/>
          </a:xfrm>
          <a:prstGeom prst="rect">
            <a:avLst/>
          </a:prstGeom>
          <a:noFill/>
          <a:ln/>
        </p:spPr>
        <p:txBody>
          <a:bodyPr wrap="square" rtlCol="0" anchor="ctr"/>
          <a:lstStyle/>
          <a:p>
            <a:pPr algn="ctr" indent="0" marL="0">
              <a:buNone/>
            </a:pPr>
            <a:r>
              <a:rPr lang="en-US" sz="1600" b="1" dirty="0">
                <a:solidFill>
                  <a:srgbClr val="111111"/>
                </a:solidFill>
                <a:latin typeface="Cambria" pitchFamily="34" charset="0"/>
                <a:ea typeface="Cambria" pitchFamily="34" charset="-122"/>
                <a:cs typeface="Cambria" pitchFamily="34" charset="-120"/>
              </a:rPr>
              <a:t>1</a:t>
            </a:r>
            <a:endParaRPr lang="en-US" sz="1600" dirty="0"/>
          </a:p>
        </p:txBody>
      </p:sp>
      <p:sp>
        <p:nvSpPr>
          <p:cNvPr id="7" name="Text 5"/>
          <p:cNvSpPr/>
          <p:nvPr/>
        </p:nvSpPr>
        <p:spPr>
          <a:xfrm>
            <a:off x="1508760" y="2286000"/>
            <a:ext cx="9509760" cy="411480"/>
          </a:xfrm>
          <a:prstGeom prst="rect">
            <a:avLst/>
          </a:prstGeom>
          <a:noFill/>
          <a:ln/>
        </p:spPr>
        <p:txBody>
          <a:bodyPr wrap="square" rtlCol="0" anchor="ctr"/>
          <a:lstStyle/>
          <a:p>
            <a:pPr indent="0" marL="0">
              <a:buNone/>
            </a:pPr>
            <a:r>
              <a:rPr lang="en-US" sz="1500" b="1" dirty="0">
                <a:solidFill>
                  <a:srgbClr val="FFFFFF"/>
                </a:solidFill>
                <a:latin typeface="Calibri" pitchFamily="34" charset="0"/>
                <a:ea typeface="Calibri" pitchFamily="34" charset="-122"/>
                <a:cs typeface="Calibri" pitchFamily="34" charset="-120"/>
              </a:rPr>
              <a:t>Bugünün dalgalanması, dünkü dalgalanmaya bakar.</a:t>
            </a:r>
            <a:endParaRPr lang="en-US" sz="1500" dirty="0"/>
          </a:p>
        </p:txBody>
      </p:sp>
      <p:sp>
        <p:nvSpPr>
          <p:cNvPr id="8" name="Text 6"/>
          <p:cNvSpPr/>
          <p:nvPr/>
        </p:nvSpPr>
        <p:spPr>
          <a:xfrm>
            <a:off x="1508760" y="2679192"/>
            <a:ext cx="9509760" cy="457200"/>
          </a:xfrm>
          <a:prstGeom prst="rect">
            <a:avLst/>
          </a:prstGeom>
          <a:noFill/>
          <a:ln/>
        </p:spPr>
        <p:txBody>
          <a:bodyPr wrap="square" rtlCol="0" anchor="ctr"/>
          <a:lstStyle/>
          <a:p>
            <a:pPr indent="0" marL="0">
              <a:buNone/>
            </a:pPr>
            <a:r>
              <a:rPr lang="en-US" sz="1250" dirty="0">
                <a:solidFill>
                  <a:srgbClr val="ABABAB"/>
                </a:solidFill>
                <a:latin typeface="Calibri" pitchFamily="34" charset="0"/>
                <a:ea typeface="Calibri" pitchFamily="34" charset="-122"/>
                <a:cs typeface="Calibri" pitchFamily="34" charset="-120"/>
              </a:rPr>
              <a:t>Piyasa sakinse, muhtemelen sakin kalır; fırtınalıysa, muhtemelen fırtınalı kalır.</a:t>
            </a:r>
            <a:endParaRPr lang="en-US" sz="1250" dirty="0"/>
          </a:p>
        </p:txBody>
      </p:sp>
      <p:sp>
        <p:nvSpPr>
          <p:cNvPr id="9" name="Shape 7"/>
          <p:cNvSpPr/>
          <p:nvPr/>
        </p:nvSpPr>
        <p:spPr>
          <a:xfrm>
            <a:off x="822960" y="3502152"/>
            <a:ext cx="457200" cy="457200"/>
          </a:xfrm>
          <a:prstGeom prst="ellipse">
            <a:avLst/>
          </a:prstGeom>
          <a:solidFill>
            <a:srgbClr val="E8622C"/>
          </a:solidFill>
          <a:ln/>
        </p:spPr>
      </p:sp>
      <p:sp>
        <p:nvSpPr>
          <p:cNvPr id="10" name="Text 8"/>
          <p:cNvSpPr/>
          <p:nvPr/>
        </p:nvSpPr>
        <p:spPr>
          <a:xfrm>
            <a:off x="822960" y="3502152"/>
            <a:ext cx="457200" cy="457200"/>
          </a:xfrm>
          <a:prstGeom prst="rect">
            <a:avLst/>
          </a:prstGeom>
          <a:noFill/>
          <a:ln/>
        </p:spPr>
        <p:txBody>
          <a:bodyPr wrap="square" rtlCol="0" anchor="ctr"/>
          <a:lstStyle/>
          <a:p>
            <a:pPr algn="ctr" indent="0" marL="0">
              <a:buNone/>
            </a:pPr>
            <a:r>
              <a:rPr lang="en-US" sz="1600" b="1" dirty="0">
                <a:solidFill>
                  <a:srgbClr val="111111"/>
                </a:solidFill>
                <a:latin typeface="Cambria" pitchFamily="34" charset="0"/>
                <a:ea typeface="Cambria" pitchFamily="34" charset="-122"/>
                <a:cs typeface="Cambria" pitchFamily="34" charset="-120"/>
              </a:rPr>
              <a:t>2</a:t>
            </a:r>
            <a:endParaRPr lang="en-US" sz="1600" dirty="0"/>
          </a:p>
        </p:txBody>
      </p:sp>
      <p:sp>
        <p:nvSpPr>
          <p:cNvPr id="11" name="Text 9"/>
          <p:cNvSpPr/>
          <p:nvPr/>
        </p:nvSpPr>
        <p:spPr>
          <a:xfrm>
            <a:off x="1508760" y="3456432"/>
            <a:ext cx="9509760" cy="411480"/>
          </a:xfrm>
          <a:prstGeom prst="rect">
            <a:avLst/>
          </a:prstGeom>
          <a:noFill/>
          <a:ln/>
        </p:spPr>
        <p:txBody>
          <a:bodyPr wrap="square" rtlCol="0" anchor="ctr"/>
          <a:lstStyle/>
          <a:p>
            <a:pPr indent="0" marL="0">
              <a:buNone/>
            </a:pPr>
            <a:r>
              <a:rPr lang="en-US" sz="1500" b="1" dirty="0">
                <a:solidFill>
                  <a:srgbClr val="FFFFFF"/>
                </a:solidFill>
                <a:latin typeface="Calibri" pitchFamily="34" charset="0"/>
                <a:ea typeface="Calibri" pitchFamily="34" charset="-122"/>
                <a:cs typeface="Calibri" pitchFamily="34" charset="-120"/>
              </a:rPr>
              <a:t>Kötü haberler, iyi haberlerden daha çok sarsar.</a:t>
            </a:r>
            <a:endParaRPr lang="en-US" sz="1500" dirty="0"/>
          </a:p>
        </p:txBody>
      </p:sp>
      <p:sp>
        <p:nvSpPr>
          <p:cNvPr id="12" name="Text 10"/>
          <p:cNvSpPr/>
          <p:nvPr/>
        </p:nvSpPr>
        <p:spPr>
          <a:xfrm>
            <a:off x="1508760" y="3849624"/>
            <a:ext cx="9509760" cy="457200"/>
          </a:xfrm>
          <a:prstGeom prst="rect">
            <a:avLst/>
          </a:prstGeom>
          <a:noFill/>
          <a:ln/>
        </p:spPr>
        <p:txBody>
          <a:bodyPr wrap="square" rtlCol="0" anchor="ctr"/>
          <a:lstStyle/>
          <a:p>
            <a:pPr indent="0" marL="0">
              <a:buNone/>
            </a:pPr>
            <a:r>
              <a:rPr lang="en-US" sz="1250" dirty="0">
                <a:solidFill>
                  <a:srgbClr val="ABABAB"/>
                </a:solidFill>
                <a:latin typeface="Calibri" pitchFamily="34" charset="0"/>
                <a:ea typeface="Calibri" pitchFamily="34" charset="-122"/>
                <a:cs typeface="Calibri" pitchFamily="34" charset="-120"/>
              </a:rPr>
              <a:t>Bu 'kaldıraç etkisi' — az sonra ayrı bir slaytta ele alacağım.</a:t>
            </a:r>
            <a:endParaRPr lang="en-US" sz="1250" dirty="0"/>
          </a:p>
        </p:txBody>
      </p:sp>
      <p:sp>
        <p:nvSpPr>
          <p:cNvPr id="13" name="Shape 11"/>
          <p:cNvSpPr/>
          <p:nvPr/>
        </p:nvSpPr>
        <p:spPr>
          <a:xfrm>
            <a:off x="822960" y="4672584"/>
            <a:ext cx="457200" cy="457200"/>
          </a:xfrm>
          <a:prstGeom prst="ellipse">
            <a:avLst/>
          </a:prstGeom>
          <a:solidFill>
            <a:srgbClr val="E8622C"/>
          </a:solidFill>
          <a:ln/>
        </p:spPr>
      </p:sp>
      <p:sp>
        <p:nvSpPr>
          <p:cNvPr id="14" name="Text 12"/>
          <p:cNvSpPr/>
          <p:nvPr/>
        </p:nvSpPr>
        <p:spPr>
          <a:xfrm>
            <a:off x="822960" y="4672584"/>
            <a:ext cx="457200" cy="457200"/>
          </a:xfrm>
          <a:prstGeom prst="rect">
            <a:avLst/>
          </a:prstGeom>
          <a:noFill/>
          <a:ln/>
        </p:spPr>
        <p:txBody>
          <a:bodyPr wrap="square" rtlCol="0" anchor="ctr"/>
          <a:lstStyle/>
          <a:p>
            <a:pPr algn="ctr" indent="0" marL="0">
              <a:buNone/>
            </a:pPr>
            <a:r>
              <a:rPr lang="en-US" sz="1600" b="1" dirty="0">
                <a:solidFill>
                  <a:srgbClr val="111111"/>
                </a:solidFill>
                <a:latin typeface="Cambria" pitchFamily="34" charset="0"/>
                <a:ea typeface="Cambria" pitchFamily="34" charset="-122"/>
                <a:cs typeface="Cambria" pitchFamily="34" charset="-120"/>
              </a:rPr>
              <a:t>3</a:t>
            </a:r>
            <a:endParaRPr lang="en-US" sz="1600" dirty="0"/>
          </a:p>
        </p:txBody>
      </p:sp>
      <p:sp>
        <p:nvSpPr>
          <p:cNvPr id="15" name="Text 13"/>
          <p:cNvSpPr/>
          <p:nvPr/>
        </p:nvSpPr>
        <p:spPr>
          <a:xfrm>
            <a:off x="1508760" y="4626864"/>
            <a:ext cx="9509760" cy="411480"/>
          </a:xfrm>
          <a:prstGeom prst="rect">
            <a:avLst/>
          </a:prstGeom>
          <a:noFill/>
          <a:ln/>
        </p:spPr>
        <p:txBody>
          <a:bodyPr wrap="square" rtlCol="0" anchor="ctr"/>
          <a:lstStyle/>
          <a:p>
            <a:pPr indent="0" marL="0">
              <a:buNone/>
            </a:pPr>
            <a:r>
              <a:rPr lang="en-US" sz="1500" b="1" dirty="0">
                <a:solidFill>
                  <a:srgbClr val="FFFFFF"/>
                </a:solidFill>
                <a:latin typeface="Calibri" pitchFamily="34" charset="0"/>
                <a:ea typeface="Calibri" pitchFamily="34" charset="-122"/>
                <a:cs typeface="Calibri" pitchFamily="34" charset="-120"/>
              </a:rPr>
              <a:t>Uç değerler için 'kalın kuyruklu' bir dağılım kullanırız.</a:t>
            </a:r>
            <a:endParaRPr lang="en-US" sz="1500" dirty="0"/>
          </a:p>
        </p:txBody>
      </p:sp>
      <p:sp>
        <p:nvSpPr>
          <p:cNvPr id="16" name="Text 14"/>
          <p:cNvSpPr/>
          <p:nvPr/>
        </p:nvSpPr>
        <p:spPr>
          <a:xfrm>
            <a:off x="1508760" y="5020056"/>
            <a:ext cx="9509760" cy="457200"/>
          </a:xfrm>
          <a:prstGeom prst="rect">
            <a:avLst/>
          </a:prstGeom>
          <a:noFill/>
          <a:ln/>
        </p:spPr>
        <p:txBody>
          <a:bodyPr wrap="square" rtlCol="0" anchor="ctr"/>
          <a:lstStyle/>
          <a:p>
            <a:pPr indent="0" marL="0">
              <a:buNone/>
            </a:pPr>
            <a:r>
              <a:rPr lang="en-US" sz="1250" dirty="0">
                <a:solidFill>
                  <a:srgbClr val="ABABAB"/>
                </a:solidFill>
                <a:latin typeface="Calibri" pitchFamily="34" charset="0"/>
                <a:ea typeface="Calibri" pitchFamily="34" charset="-122"/>
                <a:cs typeface="Calibri" pitchFamily="34" charset="-120"/>
              </a:rPr>
              <a:t>Normal dağılım yerine Student-t / Skewed-t — çünkü Bitcoin'de aşırı hareketler sık.</a:t>
            </a:r>
            <a:endParaRPr lang="en-US" sz="1250" dirty="0"/>
          </a:p>
        </p:txBody>
      </p:sp>
      <p:sp>
        <p:nvSpPr>
          <p:cNvPr id="17" name="Text 15"/>
          <p:cNvSpPr/>
          <p:nvPr/>
        </p:nvSpPr>
        <p:spPr>
          <a:xfrm>
            <a:off x="822960" y="5989320"/>
            <a:ext cx="9601200" cy="365760"/>
          </a:xfrm>
          <a:prstGeom prst="rect">
            <a:avLst/>
          </a:prstGeom>
          <a:noFill/>
          <a:ln/>
        </p:spPr>
        <p:txBody>
          <a:bodyPr wrap="square" rtlCol="0" anchor="ctr"/>
          <a:lstStyle/>
          <a:p>
            <a:pPr indent="0" marL="0">
              <a:buNone/>
            </a:pPr>
            <a:r>
              <a:rPr lang="en-US" sz="1200" i="1" dirty="0">
                <a:solidFill>
                  <a:srgbClr val="E8622C"/>
                </a:solidFill>
                <a:latin typeface="Calibri" pitchFamily="34" charset="0"/>
                <a:ea typeface="Calibri" pitchFamily="34" charset="-122"/>
                <a:cs typeface="Calibri" pitchFamily="34" charset="-120"/>
              </a:rPr>
              <a:t>Bu ailenin üyeleri: ARCH · GARCH · EGARCH · GJR-GARCH — dördünü de test ettim.</a:t>
            </a:r>
            <a:endParaRPr lang="en-US" sz="1200" dirty="0"/>
          </a:p>
        </p:txBody>
      </p:sp>
      <p:sp>
        <p:nvSpPr>
          <p:cNvPr id="18" name="Text 16"/>
          <p:cNvSpPr/>
          <p:nvPr/>
        </p:nvSpPr>
        <p:spPr>
          <a:xfrm>
            <a:off x="502920" y="6291072"/>
            <a:ext cx="1371600" cy="320040"/>
          </a:xfrm>
          <a:prstGeom prst="rect">
            <a:avLst/>
          </a:prstGeom>
          <a:noFill/>
          <a:ln/>
        </p:spPr>
        <p:txBody>
          <a:bodyPr wrap="square" rtlCol="0" anchor="ctr"/>
          <a:lstStyle/>
          <a:p>
            <a:pPr indent="0" marL="0">
              <a:buNone/>
            </a:pPr>
            <a:r>
              <a:rPr lang="en-US" sz="1000" spc="100" kern="0" dirty="0">
                <a:solidFill>
                  <a:srgbClr val="9A9A9A"/>
                </a:solidFill>
                <a:latin typeface="Calibri" pitchFamily="34" charset="0"/>
                <a:ea typeface="Calibri" pitchFamily="34" charset="-122"/>
                <a:cs typeface="Calibri" pitchFamily="34" charset="-120"/>
              </a:rPr>
              <a:t>07 / 12</a:t>
            </a:r>
            <a:endParaRPr lang="en-US" sz="1000" dirty="0"/>
          </a:p>
        </p:txBody>
      </p:sp>
      <p:sp>
        <p:nvSpPr>
          <p:cNvPr id="19" name="Shape 17"/>
          <p:cNvSpPr/>
          <p:nvPr/>
        </p:nvSpPr>
        <p:spPr>
          <a:xfrm>
            <a:off x="10408615" y="6080760"/>
            <a:ext cx="1417320" cy="502920"/>
          </a:xfrm>
          <a:prstGeom prst="roundRect">
            <a:avLst>
              <a:gd name="adj" fmla="val 14545"/>
            </a:avLst>
          </a:prstGeom>
          <a:solidFill>
            <a:srgbClr val="FFFFFF"/>
          </a:solidFill>
          <a:ln/>
        </p:spPr>
      </p:sp>
      <p:pic>
        <p:nvPicPr>
          <p:cNvPr id="20" name="Image 0" descr="/home/claude/build/images/softito_logo_h.png">    </p:cNvPr>
          <p:cNvPicPr>
            <a:picLocks noChangeAspect="1"/>
          </p:cNvPicPr>
          <p:nvPr/>
        </p:nvPicPr>
        <p:blipFill>
          <a:blip r:embed="rId1"/>
          <a:stretch>
            <a:fillRect/>
          </a:stretch>
        </p:blipFill>
        <p:spPr>
          <a:xfrm>
            <a:off x="10500055" y="6167628"/>
            <a:ext cx="1234440" cy="46223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822960" y="502920"/>
            <a:ext cx="1371600" cy="457200"/>
          </a:xfrm>
          <a:prstGeom prst="rect">
            <a:avLst/>
          </a:prstGeom>
          <a:noFill/>
          <a:ln/>
        </p:spPr>
        <p:txBody>
          <a:bodyPr wrap="square" rtlCol="0" anchor="ctr"/>
          <a:lstStyle/>
          <a:p>
            <a:pPr indent="0" marL="0">
              <a:buNone/>
            </a:pPr>
            <a:r>
              <a:rPr lang="en-US" sz="1600" b="1" dirty="0">
                <a:solidFill>
                  <a:srgbClr val="E8622C"/>
                </a:solidFill>
                <a:latin typeface="Cambria" pitchFamily="34" charset="0"/>
                <a:ea typeface="Cambria" pitchFamily="34" charset="-122"/>
                <a:cs typeface="Cambria" pitchFamily="34" charset="-120"/>
              </a:rPr>
              <a:t>07</a:t>
            </a:r>
            <a:endParaRPr lang="en-US" sz="1600" dirty="0"/>
          </a:p>
        </p:txBody>
      </p:sp>
      <p:sp>
        <p:nvSpPr>
          <p:cNvPr id="3" name="Text 1"/>
          <p:cNvSpPr/>
          <p:nvPr/>
        </p:nvSpPr>
        <p:spPr>
          <a:xfrm>
            <a:off x="822960" y="868680"/>
            <a:ext cx="8229600" cy="822960"/>
          </a:xfrm>
          <a:prstGeom prst="rect">
            <a:avLst/>
          </a:prstGeom>
          <a:noFill/>
          <a:ln/>
        </p:spPr>
        <p:txBody>
          <a:bodyPr wrap="square" rtlCol="0" anchor="ctr"/>
          <a:lstStyle/>
          <a:p>
            <a:pPr indent="0" marL="0">
              <a:buNone/>
            </a:pPr>
            <a:r>
              <a:rPr lang="en-US" sz="3200" b="1" dirty="0">
                <a:solidFill>
                  <a:srgbClr val="111111"/>
                </a:solidFill>
                <a:latin typeface="Cambria" pitchFamily="34" charset="0"/>
                <a:ea typeface="Cambria" pitchFamily="34" charset="-122"/>
                <a:cs typeface="Cambria" pitchFamily="34" charset="-120"/>
              </a:rPr>
              <a:t>15 Model, Tek Kazanan</a:t>
            </a:r>
            <a:endParaRPr lang="en-US" sz="3200" dirty="0"/>
          </a:p>
        </p:txBody>
      </p:sp>
      <p:sp>
        <p:nvSpPr>
          <p:cNvPr id="4" name="Text 2"/>
          <p:cNvSpPr/>
          <p:nvPr/>
        </p:nvSpPr>
        <p:spPr>
          <a:xfrm>
            <a:off x="822960" y="1600200"/>
            <a:ext cx="9784080" cy="457200"/>
          </a:xfrm>
          <a:prstGeom prst="rect">
            <a:avLst/>
          </a:prstGeom>
          <a:noFill/>
          <a:ln/>
        </p:spPr>
        <p:txBody>
          <a:bodyPr wrap="square" rtlCol="0" anchor="ctr"/>
          <a:lstStyle/>
          <a:p>
            <a:pPr indent="0" marL="0">
              <a:buNone/>
            </a:pPr>
            <a:r>
              <a:rPr lang="en-US" sz="1450" dirty="0">
                <a:solidFill>
                  <a:srgbClr val="333333"/>
                </a:solidFill>
                <a:latin typeface="Calibri" pitchFamily="34" charset="0"/>
                <a:ea typeface="Calibri" pitchFamily="34" charset="-122"/>
                <a:cs typeface="Calibri" pitchFamily="34" charset="-120"/>
              </a:rPr>
              <a:t>4 model yapısı × 3 dağılım = 12 model, + 3 ek varyant. Hepsini AIC'ye göre yarıştırdım.</a:t>
            </a:r>
            <a:endParaRPr lang="en-US" sz="1450" dirty="0"/>
          </a:p>
        </p:txBody>
      </p:sp>
      <p:graphicFrame>
        <p:nvGraphicFramePr>
          <p:cNvPr id="5" name="Chart 0" descr=""/>
          <p:cNvGraphicFramePr/>
          <p:nvPr/>
        </p:nvGraphicFramePr>
        <p:xfrm>
          <a:off x="822960" y="2240280"/>
          <a:ext cx="6949440" cy="3977640"/>
        </p:xfrm>
        <a:graphic xmlns:a="http://schemas.openxmlformats.org/drawingml/2006/main">
          <a:graphicData uri="http://schemas.openxmlformats.org/drawingml/2006/chart">
            <c:chart xmlns:c="http://schemas.openxmlformats.org/drawingml/2006/chart" r:id="rId1"/>
          </a:graphicData>
        </a:graphic>
      </p:graphicFrame>
      <p:sp>
        <p:nvSpPr>
          <p:cNvPr id="6" name="Shape 3"/>
          <p:cNvSpPr/>
          <p:nvPr/>
        </p:nvSpPr>
        <p:spPr>
          <a:xfrm>
            <a:off x="8092440" y="2331720"/>
            <a:ext cx="3291840" cy="3794760"/>
          </a:xfrm>
          <a:prstGeom prst="roundRect">
            <a:avLst>
              <a:gd name="adj" fmla="val 2778"/>
            </a:avLst>
          </a:prstGeom>
          <a:solidFill>
            <a:srgbClr val="111111"/>
          </a:solidFill>
          <a:ln/>
        </p:spPr>
      </p:sp>
      <p:sp>
        <p:nvSpPr>
          <p:cNvPr id="7" name="Text 4"/>
          <p:cNvSpPr/>
          <p:nvPr/>
        </p:nvSpPr>
        <p:spPr>
          <a:xfrm>
            <a:off x="8366760" y="2560320"/>
            <a:ext cx="2743200" cy="320040"/>
          </a:xfrm>
          <a:prstGeom prst="rect">
            <a:avLst/>
          </a:prstGeom>
          <a:noFill/>
          <a:ln/>
        </p:spPr>
        <p:txBody>
          <a:bodyPr wrap="square" rtlCol="0" anchor="ctr"/>
          <a:lstStyle/>
          <a:p>
            <a:pPr indent="0" marL="0">
              <a:buNone/>
            </a:pPr>
            <a:r>
              <a:rPr lang="en-US" sz="1100" b="1" spc="200" kern="0" dirty="0">
                <a:solidFill>
                  <a:srgbClr val="E8622C"/>
                </a:solidFill>
                <a:latin typeface="Calibri" pitchFamily="34" charset="0"/>
                <a:ea typeface="Calibri" pitchFamily="34" charset="-122"/>
                <a:cs typeface="Calibri" pitchFamily="34" charset="-120"/>
              </a:rPr>
              <a:t>KAZANAN</a:t>
            </a:r>
            <a:endParaRPr lang="en-US" sz="1100" dirty="0"/>
          </a:p>
        </p:txBody>
      </p:sp>
      <p:sp>
        <p:nvSpPr>
          <p:cNvPr id="8" name="Text 5"/>
          <p:cNvSpPr/>
          <p:nvPr/>
        </p:nvSpPr>
        <p:spPr>
          <a:xfrm>
            <a:off x="8366760" y="2880360"/>
            <a:ext cx="2788920" cy="1051560"/>
          </a:xfrm>
          <a:prstGeom prst="rect">
            <a:avLst/>
          </a:prstGeom>
          <a:noFill/>
          <a:ln/>
        </p:spPr>
        <p:txBody>
          <a:bodyPr wrap="square" rtlCol="0" anchor="ctr"/>
          <a:lstStyle/>
          <a:p>
            <a:pPr indent="0" marL="0">
              <a:lnSpc>
                <a:spcPts val="2600"/>
              </a:lnSpc>
              <a:buNone/>
            </a:pPr>
            <a:r>
              <a:rPr lang="en-US" sz="2200" b="1" dirty="0">
                <a:solidFill>
                  <a:srgbClr val="FFFFFF"/>
                </a:solidFill>
                <a:latin typeface="Cambria" pitchFamily="34" charset="0"/>
                <a:ea typeface="Cambria" pitchFamily="34" charset="-122"/>
                <a:cs typeface="Cambria" pitchFamily="34" charset="-120"/>
              </a:rPr>
              <a:t>EGARCH(1,1)</a:t>
            </a:r>
            <a:endParaRPr lang="en-US" sz="2200" dirty="0"/>
          </a:p>
          <a:p>
            <a:pPr indent="0" marL="0">
              <a:lnSpc>
                <a:spcPts val="2600"/>
              </a:lnSpc>
              <a:buNone/>
            </a:pPr>
            <a:r>
              <a:rPr lang="en-US" sz="2200" b="1" dirty="0">
                <a:solidFill>
                  <a:srgbClr val="FFFFFF"/>
                </a:solidFill>
                <a:latin typeface="Cambria" pitchFamily="34" charset="0"/>
                <a:ea typeface="Cambria" pitchFamily="34" charset="-122"/>
                <a:cs typeface="Cambria" pitchFamily="34" charset="-120"/>
              </a:rPr>
              <a:t>× Skewed-t</a:t>
            </a:r>
            <a:endParaRPr lang="en-US" sz="2200" dirty="0"/>
          </a:p>
        </p:txBody>
      </p:sp>
      <p:sp>
        <p:nvSpPr>
          <p:cNvPr id="9" name="Text 6"/>
          <p:cNvSpPr/>
          <p:nvPr/>
        </p:nvSpPr>
        <p:spPr>
          <a:xfrm>
            <a:off x="8366760" y="4160520"/>
            <a:ext cx="1371600" cy="365760"/>
          </a:xfrm>
          <a:prstGeom prst="rect">
            <a:avLst/>
          </a:prstGeom>
          <a:noFill/>
          <a:ln/>
        </p:spPr>
        <p:txBody>
          <a:bodyPr wrap="square" rtlCol="0" anchor="ctr"/>
          <a:lstStyle/>
          <a:p>
            <a:pPr indent="0" marL="0">
              <a:buNone/>
            </a:pPr>
            <a:r>
              <a:rPr lang="en-US" sz="1100" dirty="0">
                <a:solidFill>
                  <a:srgbClr val="9A9A9A"/>
                </a:solidFill>
                <a:latin typeface="Calibri" pitchFamily="34" charset="0"/>
                <a:ea typeface="Calibri" pitchFamily="34" charset="-122"/>
                <a:cs typeface="Calibri" pitchFamily="34" charset="-120"/>
              </a:rPr>
              <a:t>AIC</a:t>
            </a:r>
            <a:endParaRPr lang="en-US" sz="1100" dirty="0"/>
          </a:p>
        </p:txBody>
      </p:sp>
      <p:sp>
        <p:nvSpPr>
          <p:cNvPr id="10" name="Text 7"/>
          <p:cNvSpPr/>
          <p:nvPr/>
        </p:nvSpPr>
        <p:spPr>
          <a:xfrm>
            <a:off x="8366760" y="4416552"/>
            <a:ext cx="2788920" cy="365760"/>
          </a:xfrm>
          <a:prstGeom prst="rect">
            <a:avLst/>
          </a:prstGeom>
          <a:noFill/>
          <a:ln/>
        </p:spPr>
        <p:txBody>
          <a:bodyPr wrap="square" rtlCol="0" anchor="ctr"/>
          <a:lstStyle/>
          <a:p>
            <a:pPr indent="0" marL="0">
              <a:buNone/>
            </a:pPr>
            <a:r>
              <a:rPr lang="en-US" sz="1300" b="1" dirty="0">
                <a:solidFill>
                  <a:srgbClr val="FFFFFF"/>
                </a:solidFill>
                <a:latin typeface="Calibri" pitchFamily="34" charset="0"/>
                <a:ea typeface="Calibri" pitchFamily="34" charset="-122"/>
                <a:cs typeface="Calibri" pitchFamily="34" charset="-120"/>
              </a:rPr>
              <a:t>175.063,06</a:t>
            </a:r>
            <a:endParaRPr lang="en-US" sz="1300" dirty="0"/>
          </a:p>
        </p:txBody>
      </p:sp>
      <p:sp>
        <p:nvSpPr>
          <p:cNvPr id="11" name="Text 8"/>
          <p:cNvSpPr/>
          <p:nvPr/>
        </p:nvSpPr>
        <p:spPr>
          <a:xfrm>
            <a:off x="8366760" y="4782312"/>
            <a:ext cx="1371600" cy="365760"/>
          </a:xfrm>
          <a:prstGeom prst="rect">
            <a:avLst/>
          </a:prstGeom>
          <a:noFill/>
          <a:ln/>
        </p:spPr>
        <p:txBody>
          <a:bodyPr wrap="square" rtlCol="0" anchor="ctr"/>
          <a:lstStyle/>
          <a:p>
            <a:pPr indent="0" marL="0">
              <a:buNone/>
            </a:pPr>
            <a:r>
              <a:rPr lang="en-US" sz="1100" dirty="0">
                <a:solidFill>
                  <a:srgbClr val="9A9A9A"/>
                </a:solidFill>
                <a:latin typeface="Calibri" pitchFamily="34" charset="0"/>
                <a:ea typeface="Calibri" pitchFamily="34" charset="-122"/>
                <a:cs typeface="Calibri" pitchFamily="34" charset="-120"/>
              </a:rPr>
              <a:t>Kalıcılık (β)</a:t>
            </a:r>
            <a:endParaRPr lang="en-US" sz="1100" dirty="0"/>
          </a:p>
        </p:txBody>
      </p:sp>
      <p:sp>
        <p:nvSpPr>
          <p:cNvPr id="12" name="Text 9"/>
          <p:cNvSpPr/>
          <p:nvPr/>
        </p:nvSpPr>
        <p:spPr>
          <a:xfrm>
            <a:off x="8366760" y="5038344"/>
            <a:ext cx="2788920" cy="365760"/>
          </a:xfrm>
          <a:prstGeom prst="rect">
            <a:avLst/>
          </a:prstGeom>
          <a:noFill/>
          <a:ln/>
        </p:spPr>
        <p:txBody>
          <a:bodyPr wrap="square" rtlCol="0" anchor="ctr"/>
          <a:lstStyle/>
          <a:p>
            <a:pPr indent="0" marL="0">
              <a:buNone/>
            </a:pPr>
            <a:r>
              <a:rPr lang="en-US" sz="1300" b="1" dirty="0">
                <a:solidFill>
                  <a:srgbClr val="FFFFFF"/>
                </a:solidFill>
                <a:latin typeface="Calibri" pitchFamily="34" charset="0"/>
                <a:ea typeface="Calibri" pitchFamily="34" charset="-122"/>
                <a:cs typeface="Calibri" pitchFamily="34" charset="-120"/>
              </a:rPr>
              <a:t>0,948 — durağan</a:t>
            </a:r>
            <a:endParaRPr lang="en-US" sz="1300" dirty="0"/>
          </a:p>
        </p:txBody>
      </p:sp>
      <p:sp>
        <p:nvSpPr>
          <p:cNvPr id="13" name="Text 10"/>
          <p:cNvSpPr/>
          <p:nvPr/>
        </p:nvSpPr>
        <p:spPr>
          <a:xfrm>
            <a:off x="8366760" y="5404104"/>
            <a:ext cx="1371600" cy="365760"/>
          </a:xfrm>
          <a:prstGeom prst="rect">
            <a:avLst/>
          </a:prstGeom>
          <a:noFill/>
          <a:ln/>
        </p:spPr>
        <p:txBody>
          <a:bodyPr wrap="square" rtlCol="0" anchor="ctr"/>
          <a:lstStyle/>
          <a:p>
            <a:pPr indent="0" marL="0">
              <a:buNone/>
            </a:pPr>
            <a:r>
              <a:rPr lang="en-US" sz="1100" dirty="0">
                <a:solidFill>
                  <a:srgbClr val="9A9A9A"/>
                </a:solidFill>
                <a:latin typeface="Calibri" pitchFamily="34" charset="0"/>
                <a:ea typeface="Calibri" pitchFamily="34" charset="-122"/>
                <a:cs typeface="Calibri" pitchFamily="34" charset="-120"/>
              </a:rPr>
              <a:t>Kaldıraç (γ)</a:t>
            </a:r>
            <a:endParaRPr lang="en-US" sz="1100" dirty="0"/>
          </a:p>
        </p:txBody>
      </p:sp>
      <p:sp>
        <p:nvSpPr>
          <p:cNvPr id="14" name="Text 11"/>
          <p:cNvSpPr/>
          <p:nvPr/>
        </p:nvSpPr>
        <p:spPr>
          <a:xfrm>
            <a:off x="8366760" y="5660136"/>
            <a:ext cx="2788920" cy="365760"/>
          </a:xfrm>
          <a:prstGeom prst="rect">
            <a:avLst/>
          </a:prstGeom>
          <a:noFill/>
          <a:ln/>
        </p:spPr>
        <p:txBody>
          <a:bodyPr wrap="square" rtlCol="0" anchor="ctr"/>
          <a:lstStyle/>
          <a:p>
            <a:pPr indent="0" marL="0">
              <a:buNone/>
            </a:pPr>
            <a:r>
              <a:rPr lang="en-US" sz="1300" b="1" dirty="0">
                <a:solidFill>
                  <a:srgbClr val="FFFFFF"/>
                </a:solidFill>
                <a:latin typeface="Calibri" pitchFamily="34" charset="0"/>
                <a:ea typeface="Calibri" pitchFamily="34" charset="-122"/>
                <a:cs typeface="Calibri" pitchFamily="34" charset="-120"/>
              </a:rPr>
              <a:t>-0,027 (p=0,003)</a:t>
            </a:r>
            <a:endParaRPr lang="en-US" sz="1300" dirty="0"/>
          </a:p>
        </p:txBody>
      </p:sp>
      <p:sp>
        <p:nvSpPr>
          <p:cNvPr id="15" name="Text 12"/>
          <p:cNvSpPr/>
          <p:nvPr/>
        </p:nvSpPr>
        <p:spPr>
          <a:xfrm>
            <a:off x="502920" y="6291072"/>
            <a:ext cx="1371600" cy="320040"/>
          </a:xfrm>
          <a:prstGeom prst="rect">
            <a:avLst/>
          </a:prstGeom>
          <a:noFill/>
          <a:ln/>
        </p:spPr>
        <p:txBody>
          <a:bodyPr wrap="square" rtlCol="0" anchor="ctr"/>
          <a:lstStyle/>
          <a:p>
            <a:pPr indent="0" marL="0">
              <a:buNone/>
            </a:pPr>
            <a:r>
              <a:rPr lang="en-US" sz="1000" spc="100" kern="0" dirty="0">
                <a:solidFill>
                  <a:srgbClr val="9A9A9A"/>
                </a:solidFill>
                <a:latin typeface="Calibri" pitchFamily="34" charset="0"/>
                <a:ea typeface="Calibri" pitchFamily="34" charset="-122"/>
                <a:cs typeface="Calibri" pitchFamily="34" charset="-120"/>
              </a:rPr>
              <a:t>08 / 12</a:t>
            </a:r>
            <a:endParaRPr lang="en-US" sz="1000" dirty="0"/>
          </a:p>
        </p:txBody>
      </p:sp>
      <p:pic>
        <p:nvPicPr>
          <p:cNvPr id="16" name="Image 0" descr="/home/claude/build/images/softito_logo_h.png">    </p:cNvPr>
          <p:cNvPicPr>
            <a:picLocks noChangeAspect="1"/>
          </p:cNvPicPr>
          <p:nvPr/>
        </p:nvPicPr>
        <p:blipFill>
          <a:blip r:embed="rId2"/>
          <a:stretch>
            <a:fillRect/>
          </a:stretch>
        </p:blipFill>
        <p:spPr>
          <a:xfrm>
            <a:off x="10591495" y="6199632"/>
            <a:ext cx="1143000" cy="427996"/>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822960" y="502920"/>
            <a:ext cx="1371600" cy="457200"/>
          </a:xfrm>
          <a:prstGeom prst="rect">
            <a:avLst/>
          </a:prstGeom>
          <a:noFill/>
          <a:ln/>
        </p:spPr>
        <p:txBody>
          <a:bodyPr wrap="square" rtlCol="0" anchor="ctr"/>
          <a:lstStyle/>
          <a:p>
            <a:pPr indent="0" marL="0">
              <a:buNone/>
            </a:pPr>
            <a:r>
              <a:rPr lang="en-US" sz="1600" b="1" dirty="0">
                <a:solidFill>
                  <a:srgbClr val="E8622C"/>
                </a:solidFill>
                <a:latin typeface="Cambria" pitchFamily="34" charset="0"/>
                <a:ea typeface="Cambria" pitchFamily="34" charset="-122"/>
                <a:cs typeface="Cambria" pitchFamily="34" charset="-120"/>
              </a:rPr>
              <a:t>08</a:t>
            </a:r>
            <a:endParaRPr lang="en-US" sz="1600" dirty="0"/>
          </a:p>
        </p:txBody>
      </p:sp>
      <p:sp>
        <p:nvSpPr>
          <p:cNvPr id="3" name="Text 1"/>
          <p:cNvSpPr/>
          <p:nvPr/>
        </p:nvSpPr>
        <p:spPr>
          <a:xfrm>
            <a:off x="822960" y="868680"/>
            <a:ext cx="6400800" cy="1371600"/>
          </a:xfrm>
          <a:prstGeom prst="rect">
            <a:avLst/>
          </a:prstGeom>
          <a:noFill/>
          <a:ln/>
        </p:spPr>
        <p:txBody>
          <a:bodyPr wrap="square" rtlCol="0" anchor="ctr"/>
          <a:lstStyle/>
          <a:p>
            <a:pPr indent="0" marL="0">
              <a:lnSpc>
                <a:spcPts val="3800"/>
              </a:lnSpc>
              <a:buNone/>
            </a:pPr>
            <a:r>
              <a:rPr lang="en-US" sz="3200" b="1" dirty="0">
                <a:solidFill>
                  <a:srgbClr val="111111"/>
                </a:solidFill>
                <a:latin typeface="Cambria" pitchFamily="34" charset="0"/>
                <a:ea typeface="Cambria" pitchFamily="34" charset="-122"/>
                <a:cs typeface="Cambria" pitchFamily="34" charset="-120"/>
              </a:rPr>
              <a:t>Kötü Haberler</a:t>
            </a:r>
            <a:endParaRPr lang="en-US" sz="3200" dirty="0"/>
          </a:p>
          <a:p>
            <a:pPr indent="0" marL="0">
              <a:lnSpc>
                <a:spcPts val="3800"/>
              </a:lnSpc>
              <a:buNone/>
            </a:pPr>
            <a:r>
              <a:rPr lang="en-US" sz="3200" b="1" dirty="0">
                <a:solidFill>
                  <a:srgbClr val="111111"/>
                </a:solidFill>
                <a:latin typeface="Cambria" pitchFamily="34" charset="0"/>
                <a:ea typeface="Cambria" pitchFamily="34" charset="-122"/>
                <a:cs typeface="Cambria" pitchFamily="34" charset="-120"/>
              </a:rPr>
              <a:t>Daha Çok Sarsar</a:t>
            </a:r>
            <a:endParaRPr lang="en-US" sz="3200" dirty="0"/>
          </a:p>
        </p:txBody>
      </p:sp>
      <p:sp>
        <p:nvSpPr>
          <p:cNvPr id="4" name="Shape 2"/>
          <p:cNvSpPr/>
          <p:nvPr/>
        </p:nvSpPr>
        <p:spPr>
          <a:xfrm>
            <a:off x="822960" y="2651760"/>
            <a:ext cx="3246120" cy="2834640"/>
          </a:xfrm>
          <a:prstGeom prst="roundRect">
            <a:avLst>
              <a:gd name="adj" fmla="val 3226"/>
            </a:avLst>
          </a:prstGeom>
          <a:solidFill>
            <a:srgbClr val="111111"/>
          </a:solidFill>
          <a:ln/>
        </p:spPr>
      </p:sp>
      <p:sp>
        <p:nvSpPr>
          <p:cNvPr id="5" name="Text 3"/>
          <p:cNvSpPr/>
          <p:nvPr/>
        </p:nvSpPr>
        <p:spPr>
          <a:xfrm>
            <a:off x="822960" y="2880360"/>
            <a:ext cx="3246120" cy="548640"/>
          </a:xfrm>
          <a:prstGeom prst="rect">
            <a:avLst/>
          </a:prstGeom>
          <a:noFill/>
          <a:ln/>
        </p:spPr>
        <p:txBody>
          <a:bodyPr wrap="square" rtlCol="0" anchor="ctr"/>
          <a:lstStyle/>
          <a:p>
            <a:pPr algn="ctr" indent="0" marL="0">
              <a:buNone/>
            </a:pPr>
            <a:r>
              <a:rPr lang="en-US" sz="2600" b="1" dirty="0">
                <a:solidFill>
                  <a:srgbClr val="E8622C"/>
                </a:solidFill>
                <a:latin typeface="Calibri" pitchFamily="34" charset="0"/>
                <a:ea typeface="Calibri" pitchFamily="34" charset="-122"/>
                <a:cs typeface="Calibri" pitchFamily="34" charset="-120"/>
              </a:rPr>
              <a:t>▼</a:t>
            </a:r>
            <a:endParaRPr lang="en-US" sz="2600" dirty="0"/>
          </a:p>
        </p:txBody>
      </p:sp>
      <p:sp>
        <p:nvSpPr>
          <p:cNvPr id="6" name="Text 4"/>
          <p:cNvSpPr/>
          <p:nvPr/>
        </p:nvSpPr>
        <p:spPr>
          <a:xfrm>
            <a:off x="822960" y="3474720"/>
            <a:ext cx="3246120" cy="365760"/>
          </a:xfrm>
          <a:prstGeom prst="rect">
            <a:avLst/>
          </a:prstGeom>
          <a:noFill/>
          <a:ln/>
        </p:spPr>
        <p:txBody>
          <a:bodyPr wrap="square" rtlCol="0" anchor="ctr"/>
          <a:lstStyle/>
          <a:p>
            <a:pPr algn="ctr" indent="0" marL="0">
              <a:buNone/>
            </a:pPr>
            <a:r>
              <a:rPr lang="en-US" sz="1400" b="1" dirty="0">
                <a:solidFill>
                  <a:srgbClr val="FFFFFF"/>
                </a:solidFill>
                <a:latin typeface="Calibri" pitchFamily="34" charset="0"/>
                <a:ea typeface="Calibri" pitchFamily="34" charset="-122"/>
                <a:cs typeface="Calibri" pitchFamily="34" charset="-120"/>
              </a:rPr>
              <a:t>Negatif Şok</a:t>
            </a:r>
            <a:endParaRPr lang="en-US" sz="1400" dirty="0"/>
          </a:p>
        </p:txBody>
      </p:sp>
      <p:sp>
        <p:nvSpPr>
          <p:cNvPr id="7" name="Text 5"/>
          <p:cNvSpPr/>
          <p:nvPr/>
        </p:nvSpPr>
        <p:spPr>
          <a:xfrm>
            <a:off x="822960" y="3840480"/>
            <a:ext cx="3246120" cy="548640"/>
          </a:xfrm>
          <a:prstGeom prst="rect">
            <a:avLst/>
          </a:prstGeom>
          <a:noFill/>
          <a:ln/>
        </p:spPr>
        <p:txBody>
          <a:bodyPr wrap="square" rtlCol="0" anchor="ctr"/>
          <a:lstStyle/>
          <a:p>
            <a:pPr algn="ctr" indent="0" marL="0">
              <a:buNone/>
            </a:pPr>
            <a:r>
              <a:rPr lang="en-US" sz="1150" dirty="0">
                <a:solidFill>
                  <a:srgbClr val="BBBBBB"/>
                </a:solidFill>
                <a:latin typeface="Calibri" pitchFamily="34" charset="0"/>
                <a:ea typeface="Calibri" pitchFamily="34" charset="-122"/>
                <a:cs typeface="Calibri" pitchFamily="34" charset="-120"/>
              </a:rPr>
              <a:t>Kötü haber gelir,</a:t>
            </a:r>
            <a:endParaRPr lang="en-US" sz="1150" dirty="0"/>
          </a:p>
          <a:p>
            <a:pPr algn="ctr" indent="0" marL="0">
              <a:buNone/>
            </a:pPr>
            <a:r>
              <a:rPr lang="en-US" sz="1150" dirty="0">
                <a:solidFill>
                  <a:srgbClr val="BBBBBB"/>
                </a:solidFill>
                <a:latin typeface="Calibri" pitchFamily="34" charset="0"/>
                <a:ea typeface="Calibri" pitchFamily="34" charset="-122"/>
                <a:cs typeface="Calibri" pitchFamily="34" charset="-120"/>
              </a:rPr>
              <a:t>fiyat düşer</a:t>
            </a:r>
            <a:endParaRPr lang="en-US" sz="1150" dirty="0"/>
          </a:p>
        </p:txBody>
      </p:sp>
      <p:sp>
        <p:nvSpPr>
          <p:cNvPr id="8" name="Text 6"/>
          <p:cNvSpPr/>
          <p:nvPr/>
        </p:nvSpPr>
        <p:spPr>
          <a:xfrm>
            <a:off x="822960" y="4526280"/>
            <a:ext cx="3246120" cy="777240"/>
          </a:xfrm>
          <a:prstGeom prst="rect">
            <a:avLst/>
          </a:prstGeom>
          <a:noFill/>
          <a:ln/>
        </p:spPr>
        <p:txBody>
          <a:bodyPr wrap="square" rtlCol="0" anchor="ctr"/>
          <a:lstStyle/>
          <a:p>
            <a:pPr algn="ctr" indent="0" marL="0">
              <a:lnSpc>
                <a:spcPts val="2000"/>
              </a:lnSpc>
              <a:buNone/>
            </a:pPr>
            <a:r>
              <a:rPr lang="en-US" sz="1700" b="1" dirty="0">
                <a:solidFill>
                  <a:srgbClr val="E8622C"/>
                </a:solidFill>
                <a:latin typeface="Cambria" pitchFamily="34" charset="0"/>
                <a:ea typeface="Cambria" pitchFamily="34" charset="-122"/>
                <a:cs typeface="Cambria" pitchFamily="34" charset="-120"/>
              </a:rPr>
              <a:t>Volatilite</a:t>
            </a:r>
            <a:endParaRPr lang="en-US" sz="1700" dirty="0"/>
          </a:p>
          <a:p>
            <a:pPr algn="ctr" indent="0" marL="0">
              <a:lnSpc>
                <a:spcPts val="2000"/>
              </a:lnSpc>
              <a:buNone/>
            </a:pPr>
            <a:r>
              <a:rPr lang="en-US" sz="1700" b="1" dirty="0">
                <a:solidFill>
                  <a:srgbClr val="E8622C"/>
                </a:solidFill>
                <a:latin typeface="Cambria" pitchFamily="34" charset="0"/>
                <a:ea typeface="Cambria" pitchFamily="34" charset="-122"/>
                <a:cs typeface="Cambria" pitchFamily="34" charset="-120"/>
              </a:rPr>
              <a:t>GÜÇLÜ artar</a:t>
            </a:r>
            <a:endParaRPr lang="en-US" sz="1700" dirty="0"/>
          </a:p>
        </p:txBody>
      </p:sp>
      <p:sp>
        <p:nvSpPr>
          <p:cNvPr id="9" name="Shape 7"/>
          <p:cNvSpPr/>
          <p:nvPr/>
        </p:nvSpPr>
        <p:spPr>
          <a:xfrm>
            <a:off x="4572000" y="2651760"/>
            <a:ext cx="3246120" cy="2834640"/>
          </a:xfrm>
          <a:prstGeom prst="roundRect">
            <a:avLst>
              <a:gd name="adj" fmla="val 3226"/>
            </a:avLst>
          </a:prstGeom>
          <a:solidFill>
            <a:srgbClr val="F7F7F7"/>
          </a:solidFill>
          <a:ln/>
        </p:spPr>
      </p:sp>
      <p:sp>
        <p:nvSpPr>
          <p:cNvPr id="10" name="Text 8"/>
          <p:cNvSpPr/>
          <p:nvPr/>
        </p:nvSpPr>
        <p:spPr>
          <a:xfrm>
            <a:off x="4572000" y="2880360"/>
            <a:ext cx="3246120" cy="548640"/>
          </a:xfrm>
          <a:prstGeom prst="rect">
            <a:avLst/>
          </a:prstGeom>
          <a:noFill/>
          <a:ln/>
        </p:spPr>
        <p:txBody>
          <a:bodyPr wrap="square" rtlCol="0" anchor="ctr"/>
          <a:lstStyle/>
          <a:p>
            <a:pPr algn="ctr" indent="0" marL="0">
              <a:buNone/>
            </a:pPr>
            <a:r>
              <a:rPr lang="en-US" sz="2600" b="1" dirty="0">
                <a:solidFill>
                  <a:srgbClr val="6E6E6E"/>
                </a:solidFill>
                <a:latin typeface="Calibri" pitchFamily="34" charset="0"/>
                <a:ea typeface="Calibri" pitchFamily="34" charset="-122"/>
                <a:cs typeface="Calibri" pitchFamily="34" charset="-120"/>
              </a:rPr>
              <a:t>▲</a:t>
            </a:r>
            <a:endParaRPr lang="en-US" sz="2600" dirty="0"/>
          </a:p>
        </p:txBody>
      </p:sp>
      <p:sp>
        <p:nvSpPr>
          <p:cNvPr id="11" name="Text 9"/>
          <p:cNvSpPr/>
          <p:nvPr/>
        </p:nvSpPr>
        <p:spPr>
          <a:xfrm>
            <a:off x="4572000" y="3474720"/>
            <a:ext cx="3246120" cy="365760"/>
          </a:xfrm>
          <a:prstGeom prst="rect">
            <a:avLst/>
          </a:prstGeom>
          <a:noFill/>
          <a:ln/>
        </p:spPr>
        <p:txBody>
          <a:bodyPr wrap="square" rtlCol="0" anchor="ctr"/>
          <a:lstStyle/>
          <a:p>
            <a:pPr algn="ctr" indent="0" marL="0">
              <a:buNone/>
            </a:pPr>
            <a:r>
              <a:rPr lang="en-US" sz="1400" b="1" dirty="0">
                <a:solidFill>
                  <a:srgbClr val="111111"/>
                </a:solidFill>
                <a:latin typeface="Calibri" pitchFamily="34" charset="0"/>
                <a:ea typeface="Calibri" pitchFamily="34" charset="-122"/>
                <a:cs typeface="Calibri" pitchFamily="34" charset="-120"/>
              </a:rPr>
              <a:t>Pozitif Şok</a:t>
            </a:r>
            <a:endParaRPr lang="en-US" sz="1400" dirty="0"/>
          </a:p>
        </p:txBody>
      </p:sp>
      <p:sp>
        <p:nvSpPr>
          <p:cNvPr id="12" name="Text 10"/>
          <p:cNvSpPr/>
          <p:nvPr/>
        </p:nvSpPr>
        <p:spPr>
          <a:xfrm>
            <a:off x="4572000" y="3840480"/>
            <a:ext cx="3246120" cy="548640"/>
          </a:xfrm>
          <a:prstGeom prst="rect">
            <a:avLst/>
          </a:prstGeom>
          <a:noFill/>
          <a:ln/>
        </p:spPr>
        <p:txBody>
          <a:bodyPr wrap="square" rtlCol="0" anchor="ctr"/>
          <a:lstStyle/>
          <a:p>
            <a:pPr algn="ctr" indent="0" marL="0">
              <a:buNone/>
            </a:pPr>
            <a:r>
              <a:rPr lang="en-US" sz="1150" dirty="0">
                <a:solidFill>
                  <a:srgbClr val="555555"/>
                </a:solidFill>
                <a:latin typeface="Calibri" pitchFamily="34" charset="0"/>
                <a:ea typeface="Calibri" pitchFamily="34" charset="-122"/>
                <a:cs typeface="Calibri" pitchFamily="34" charset="-120"/>
              </a:rPr>
              <a:t>İyi haber gelir,</a:t>
            </a:r>
            <a:endParaRPr lang="en-US" sz="1150" dirty="0"/>
          </a:p>
          <a:p>
            <a:pPr algn="ctr" indent="0" marL="0">
              <a:buNone/>
            </a:pPr>
            <a:r>
              <a:rPr lang="en-US" sz="1150" dirty="0">
                <a:solidFill>
                  <a:srgbClr val="555555"/>
                </a:solidFill>
                <a:latin typeface="Calibri" pitchFamily="34" charset="0"/>
                <a:ea typeface="Calibri" pitchFamily="34" charset="-122"/>
                <a:cs typeface="Calibri" pitchFamily="34" charset="-120"/>
              </a:rPr>
              <a:t>fiyat yükselir</a:t>
            </a:r>
            <a:endParaRPr lang="en-US" sz="1150" dirty="0"/>
          </a:p>
        </p:txBody>
      </p:sp>
      <p:sp>
        <p:nvSpPr>
          <p:cNvPr id="13" name="Text 11"/>
          <p:cNvSpPr/>
          <p:nvPr/>
        </p:nvSpPr>
        <p:spPr>
          <a:xfrm>
            <a:off x="4572000" y="4526280"/>
            <a:ext cx="3246120" cy="777240"/>
          </a:xfrm>
          <a:prstGeom prst="rect">
            <a:avLst/>
          </a:prstGeom>
          <a:noFill/>
          <a:ln/>
        </p:spPr>
        <p:txBody>
          <a:bodyPr wrap="square" rtlCol="0" anchor="ctr"/>
          <a:lstStyle/>
          <a:p>
            <a:pPr algn="ctr" indent="0" marL="0">
              <a:lnSpc>
                <a:spcPts val="2000"/>
              </a:lnSpc>
              <a:buNone/>
            </a:pPr>
            <a:r>
              <a:rPr lang="en-US" sz="1700" b="1" dirty="0">
                <a:solidFill>
                  <a:srgbClr val="555555"/>
                </a:solidFill>
                <a:latin typeface="Cambria" pitchFamily="34" charset="0"/>
                <a:ea typeface="Cambria" pitchFamily="34" charset="-122"/>
                <a:cs typeface="Cambria" pitchFamily="34" charset="-120"/>
              </a:rPr>
              <a:t>Volatilite</a:t>
            </a:r>
            <a:endParaRPr lang="en-US" sz="1700" dirty="0"/>
          </a:p>
          <a:p>
            <a:pPr algn="ctr" indent="0" marL="0">
              <a:lnSpc>
                <a:spcPts val="2000"/>
              </a:lnSpc>
              <a:buNone/>
            </a:pPr>
            <a:r>
              <a:rPr lang="en-US" sz="1700" b="1" dirty="0">
                <a:solidFill>
                  <a:srgbClr val="555555"/>
                </a:solidFill>
                <a:latin typeface="Cambria" pitchFamily="34" charset="0"/>
                <a:ea typeface="Cambria" pitchFamily="34" charset="-122"/>
                <a:cs typeface="Cambria" pitchFamily="34" charset="-120"/>
              </a:rPr>
              <a:t>DAHA AZ artar</a:t>
            </a:r>
            <a:endParaRPr lang="en-US" sz="1700" dirty="0"/>
          </a:p>
        </p:txBody>
      </p:sp>
      <p:sp>
        <p:nvSpPr>
          <p:cNvPr id="14" name="Text 12"/>
          <p:cNvSpPr/>
          <p:nvPr/>
        </p:nvSpPr>
        <p:spPr>
          <a:xfrm>
            <a:off x="8321040" y="2651760"/>
            <a:ext cx="3017520" cy="365760"/>
          </a:xfrm>
          <a:prstGeom prst="rect">
            <a:avLst/>
          </a:prstGeom>
          <a:noFill/>
          <a:ln/>
        </p:spPr>
        <p:txBody>
          <a:bodyPr wrap="square" rtlCol="0" anchor="ctr"/>
          <a:lstStyle/>
          <a:p>
            <a:pPr indent="0" marL="0">
              <a:buNone/>
            </a:pPr>
            <a:r>
              <a:rPr lang="en-US" sz="1300" b="1" spc="100" kern="0" dirty="0">
                <a:solidFill>
                  <a:srgbClr val="6E6E6E"/>
                </a:solidFill>
                <a:latin typeface="Calibri" pitchFamily="34" charset="0"/>
                <a:ea typeface="Calibri" pitchFamily="34" charset="-122"/>
                <a:cs typeface="Calibri" pitchFamily="34" charset="-120"/>
              </a:rPr>
              <a:t>Bulgularımız</a:t>
            </a:r>
            <a:endParaRPr lang="en-US" sz="1300" dirty="0"/>
          </a:p>
        </p:txBody>
      </p:sp>
      <p:sp>
        <p:nvSpPr>
          <p:cNvPr id="15" name="Text 13"/>
          <p:cNvSpPr/>
          <p:nvPr/>
        </p:nvSpPr>
        <p:spPr>
          <a:xfrm>
            <a:off x="8321040" y="3154680"/>
            <a:ext cx="1280160" cy="365760"/>
          </a:xfrm>
          <a:prstGeom prst="rect">
            <a:avLst/>
          </a:prstGeom>
          <a:noFill/>
          <a:ln/>
        </p:spPr>
        <p:txBody>
          <a:bodyPr wrap="square" rtlCol="0" anchor="ctr"/>
          <a:lstStyle/>
          <a:p>
            <a:pPr indent="0" marL="0">
              <a:buNone/>
            </a:pPr>
            <a:r>
              <a:rPr lang="en-US" sz="1200" dirty="0">
                <a:solidFill>
                  <a:srgbClr val="333333"/>
                </a:solidFill>
                <a:latin typeface="Calibri" pitchFamily="34" charset="0"/>
                <a:ea typeface="Calibri" pitchFamily="34" charset="-122"/>
                <a:cs typeface="Calibri" pitchFamily="34" charset="-120"/>
              </a:rPr>
              <a:t>EGARCH γ</a:t>
            </a:r>
            <a:endParaRPr lang="en-US" sz="1200" dirty="0"/>
          </a:p>
        </p:txBody>
      </p:sp>
      <p:sp>
        <p:nvSpPr>
          <p:cNvPr id="16" name="Text 14"/>
          <p:cNvSpPr/>
          <p:nvPr/>
        </p:nvSpPr>
        <p:spPr>
          <a:xfrm>
            <a:off x="8321040" y="3447288"/>
            <a:ext cx="1828800" cy="457200"/>
          </a:xfrm>
          <a:prstGeom prst="rect">
            <a:avLst/>
          </a:prstGeom>
          <a:noFill/>
          <a:ln/>
        </p:spPr>
        <p:txBody>
          <a:bodyPr wrap="square" rtlCol="0" anchor="ctr"/>
          <a:lstStyle/>
          <a:p>
            <a:pPr indent="0" marL="0">
              <a:buNone/>
            </a:pPr>
            <a:r>
              <a:rPr lang="en-US" sz="2200" b="1" dirty="0">
                <a:solidFill>
                  <a:srgbClr val="E8622C"/>
                </a:solidFill>
                <a:latin typeface="Cambria" pitchFamily="34" charset="0"/>
                <a:ea typeface="Cambria" pitchFamily="34" charset="-122"/>
                <a:cs typeface="Cambria" pitchFamily="34" charset="-120"/>
              </a:rPr>
              <a:t>-0,027</a:t>
            </a:r>
            <a:endParaRPr lang="en-US" sz="2200" dirty="0"/>
          </a:p>
        </p:txBody>
      </p:sp>
      <p:sp>
        <p:nvSpPr>
          <p:cNvPr id="17" name="Text 15"/>
          <p:cNvSpPr/>
          <p:nvPr/>
        </p:nvSpPr>
        <p:spPr>
          <a:xfrm>
            <a:off x="8321040" y="3931920"/>
            <a:ext cx="3017520" cy="320040"/>
          </a:xfrm>
          <a:prstGeom prst="rect">
            <a:avLst/>
          </a:prstGeom>
          <a:noFill/>
          <a:ln/>
        </p:spPr>
        <p:txBody>
          <a:bodyPr wrap="square" rtlCol="0" anchor="ctr"/>
          <a:lstStyle/>
          <a:p>
            <a:pPr indent="0" marL="0">
              <a:buNone/>
            </a:pPr>
            <a:r>
              <a:rPr lang="en-US" sz="1050" i="1" dirty="0">
                <a:solidFill>
                  <a:srgbClr val="6E6E6E"/>
                </a:solidFill>
                <a:latin typeface="Calibri" pitchFamily="34" charset="0"/>
                <a:ea typeface="Calibri" pitchFamily="34" charset="-122"/>
                <a:cs typeface="Calibri" pitchFamily="34" charset="-120"/>
              </a:rPr>
              <a:t>p = 0,003 — anlamlı</a:t>
            </a:r>
            <a:endParaRPr lang="en-US" sz="1050" dirty="0"/>
          </a:p>
        </p:txBody>
      </p:sp>
      <p:sp>
        <p:nvSpPr>
          <p:cNvPr id="18" name="Text 16"/>
          <p:cNvSpPr/>
          <p:nvPr/>
        </p:nvSpPr>
        <p:spPr>
          <a:xfrm>
            <a:off x="8321040" y="4297680"/>
            <a:ext cx="1280160" cy="365760"/>
          </a:xfrm>
          <a:prstGeom prst="rect">
            <a:avLst/>
          </a:prstGeom>
          <a:noFill/>
          <a:ln/>
        </p:spPr>
        <p:txBody>
          <a:bodyPr wrap="square" rtlCol="0" anchor="ctr"/>
          <a:lstStyle/>
          <a:p>
            <a:pPr indent="0" marL="0">
              <a:buNone/>
            </a:pPr>
            <a:r>
              <a:rPr lang="en-US" sz="1200" dirty="0">
                <a:solidFill>
                  <a:srgbClr val="333333"/>
                </a:solidFill>
                <a:latin typeface="Calibri" pitchFamily="34" charset="0"/>
                <a:ea typeface="Calibri" pitchFamily="34" charset="-122"/>
                <a:cs typeface="Calibri" pitchFamily="34" charset="-120"/>
              </a:rPr>
              <a:t>GJR γ</a:t>
            </a:r>
            <a:endParaRPr lang="en-US" sz="1200" dirty="0"/>
          </a:p>
        </p:txBody>
      </p:sp>
      <p:sp>
        <p:nvSpPr>
          <p:cNvPr id="19" name="Text 17"/>
          <p:cNvSpPr/>
          <p:nvPr/>
        </p:nvSpPr>
        <p:spPr>
          <a:xfrm>
            <a:off x="8321040" y="4590288"/>
            <a:ext cx="1828800" cy="457200"/>
          </a:xfrm>
          <a:prstGeom prst="rect">
            <a:avLst/>
          </a:prstGeom>
          <a:noFill/>
          <a:ln/>
        </p:spPr>
        <p:txBody>
          <a:bodyPr wrap="square" rtlCol="0" anchor="ctr"/>
          <a:lstStyle/>
          <a:p>
            <a:pPr indent="0" marL="0">
              <a:buNone/>
            </a:pPr>
            <a:r>
              <a:rPr lang="en-US" sz="2200" b="1" dirty="0">
                <a:solidFill>
                  <a:srgbClr val="E8622C"/>
                </a:solidFill>
                <a:latin typeface="Cambria" pitchFamily="34" charset="0"/>
                <a:ea typeface="Cambria" pitchFamily="34" charset="-122"/>
                <a:cs typeface="Cambria" pitchFamily="34" charset="-120"/>
              </a:rPr>
              <a:t>+0,047</a:t>
            </a:r>
            <a:endParaRPr lang="en-US" sz="2200" dirty="0"/>
          </a:p>
        </p:txBody>
      </p:sp>
      <p:sp>
        <p:nvSpPr>
          <p:cNvPr id="20" name="Text 18"/>
          <p:cNvSpPr/>
          <p:nvPr/>
        </p:nvSpPr>
        <p:spPr>
          <a:xfrm>
            <a:off x="8321040" y="5074920"/>
            <a:ext cx="3017520" cy="320040"/>
          </a:xfrm>
          <a:prstGeom prst="rect">
            <a:avLst/>
          </a:prstGeom>
          <a:noFill/>
          <a:ln/>
        </p:spPr>
        <p:txBody>
          <a:bodyPr wrap="square" rtlCol="0" anchor="ctr"/>
          <a:lstStyle/>
          <a:p>
            <a:pPr indent="0" marL="0">
              <a:buNone/>
            </a:pPr>
            <a:r>
              <a:rPr lang="en-US" sz="1050" i="1" dirty="0">
                <a:solidFill>
                  <a:srgbClr val="6E6E6E"/>
                </a:solidFill>
                <a:latin typeface="Calibri" pitchFamily="34" charset="0"/>
                <a:ea typeface="Calibri" pitchFamily="34" charset="-122"/>
                <a:cs typeface="Calibri" pitchFamily="34" charset="-120"/>
              </a:rPr>
              <a:t>p = 0,007 — anlamlı</a:t>
            </a:r>
            <a:endParaRPr lang="en-US" sz="1050" dirty="0"/>
          </a:p>
        </p:txBody>
      </p:sp>
      <p:sp>
        <p:nvSpPr>
          <p:cNvPr id="21" name="Text 19"/>
          <p:cNvSpPr/>
          <p:nvPr/>
        </p:nvSpPr>
        <p:spPr>
          <a:xfrm>
            <a:off x="822960" y="5623560"/>
            <a:ext cx="10561320" cy="685800"/>
          </a:xfrm>
          <a:prstGeom prst="rect">
            <a:avLst/>
          </a:prstGeom>
          <a:noFill/>
          <a:ln/>
        </p:spPr>
        <p:txBody>
          <a:bodyPr wrap="square" rtlCol="0" anchor="ctr"/>
          <a:lstStyle/>
          <a:p>
            <a:pPr indent="0" marL="0">
              <a:lnSpc>
                <a:spcPts val="1700"/>
              </a:lnSpc>
              <a:buNone/>
            </a:pPr>
            <a:r>
              <a:rPr lang="en-US" sz="1250" i="1" dirty="0">
                <a:solidFill>
                  <a:srgbClr val="6E6E6E"/>
                </a:solidFill>
                <a:latin typeface="Calibri" pitchFamily="34" charset="0"/>
                <a:ea typeface="Calibri" pitchFamily="34" charset="-122"/>
                <a:cs typeface="Calibri" pitchFamily="34" charset="-120"/>
              </a:rPr>
              <a:t>Normal dağılımda bu etki istatistiksel olarak anlamsız çıkıyor; yalnızca kalın kuyruklu dağılımlarda (Student-t / Skewed-t) ortaya çıkıyor — dağılım seçimi burada kritik.</a:t>
            </a:r>
            <a:endParaRPr lang="en-US" sz="1250" dirty="0"/>
          </a:p>
        </p:txBody>
      </p:sp>
      <p:sp>
        <p:nvSpPr>
          <p:cNvPr id="22" name="Text 20"/>
          <p:cNvSpPr/>
          <p:nvPr/>
        </p:nvSpPr>
        <p:spPr>
          <a:xfrm>
            <a:off x="502920" y="6291072"/>
            <a:ext cx="1371600" cy="320040"/>
          </a:xfrm>
          <a:prstGeom prst="rect">
            <a:avLst/>
          </a:prstGeom>
          <a:noFill/>
          <a:ln/>
        </p:spPr>
        <p:txBody>
          <a:bodyPr wrap="square" rtlCol="0" anchor="ctr"/>
          <a:lstStyle/>
          <a:p>
            <a:pPr indent="0" marL="0">
              <a:buNone/>
            </a:pPr>
            <a:r>
              <a:rPr lang="en-US" sz="1000" spc="100" kern="0" dirty="0">
                <a:solidFill>
                  <a:srgbClr val="9A9A9A"/>
                </a:solidFill>
                <a:latin typeface="Calibri" pitchFamily="34" charset="0"/>
                <a:ea typeface="Calibri" pitchFamily="34" charset="-122"/>
                <a:cs typeface="Calibri" pitchFamily="34" charset="-120"/>
              </a:rPr>
              <a:t>09 / 12</a:t>
            </a:r>
            <a:endParaRPr lang="en-US" sz="1000" dirty="0"/>
          </a:p>
        </p:txBody>
      </p:sp>
      <p:pic>
        <p:nvPicPr>
          <p:cNvPr id="23" name="Image 0" descr="/home/claude/build/images/softito_logo_h.png">    </p:cNvPr>
          <p:cNvPicPr>
            <a:picLocks noChangeAspect="1"/>
          </p:cNvPicPr>
          <p:nvPr/>
        </p:nvPicPr>
        <p:blipFill>
          <a:blip r:embed="rId1"/>
          <a:stretch>
            <a:fillRect/>
          </a:stretch>
        </p:blipFill>
        <p:spPr>
          <a:xfrm>
            <a:off x="10591495" y="6199632"/>
            <a:ext cx="1143000" cy="427996"/>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mbria"/>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12</Slides>
  <Notes>12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12</vt:i4>
      </vt:variant>
    </vt:vector>
  </HeadingPairs>
  <TitlesOfParts>
    <vt:vector size="15"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PptxGenJS</cp:lastModifiedBy>
  <cp:revision>1</cp:revision>
  <dcterms:created xsi:type="dcterms:W3CDTF">2026-08-23T13:12:59Z</dcterms:created>
  <dcterms:modified xsi:type="dcterms:W3CDTF">2026-08-23T13:12:59Z</dcterms:modified>
</cp:coreProperties>
</file>