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s/slide17.xml" ContentType="application/vnd.openxmlformats-officedocument.presentationml.slide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2" r:id="rId23"/>
    <p:sldId id="257" r:id="rId3"/>
    <p:sldId id="259" r:id="rId5"/>
    <p:sldId id="258" r:id="rId4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notesMasterIdLst>
    <p:notesMasterId r:id="rId18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9" Type="http://schemas.openxmlformats.org/officeDocument/2006/relationships/presProps" Target="presProps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  <Relationship Id="rId23" Type="http://schemas.openxmlformats.org/officeDocument/2006/relationships/slide" Target="slides/slide17.xml"/>
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b="1" dirty="0"/>
              <a:t>Sol grafik (Hata Dağılımı) nasıl okunur:</a:t>
            </a:r>
          </a:p>
          <a:p>
            <a:r>
              <a:rPr lang="tr-TR" dirty="0"/>
              <a:t>Her çubuk "gerçek süre - tahmin edilen süre" farkını gösterir. Dağılım 0'ın etrafında simetrikse model sistematik olarak fazla ya da eksik tahmin yapmıyor demektir (bias yok). Ne kadar dar/sivri, o kadar tutarlı.</a:t>
            </a:r>
          </a:p>
          <a:p>
            <a:r>
              <a:rPr lang="tr-TR" b="1" dirty="0"/>
              <a:t>Sağ grafik (Gerçek vs. Tahmin) nasıl okunur:</a:t>
            </a:r>
          </a:p>
          <a:p>
            <a:r>
              <a:rPr lang="tr-TR" dirty="0"/>
              <a:t>Kesikli çizgi "mükemmel tahmin" çizgisidir. Noktalar çizgiye yakınsa tahmin isabetli demektir. Kısa sürelerde (10-20 dk) noktalar çizginin biraz üstünde (model olduğundan fazla tahmin ediyor), uzun sürelerde (40+ dk) çizginin biraz altında (model olduğundan az tahmin ediyor).</a:t>
            </a:r>
          </a:p>
          <a:p>
            <a:r>
              <a:rPr lang="tr-TR" b="1" dirty="0"/>
              <a:t>Model NEREDE yanılıyor:</a:t>
            </a:r>
          </a:p>
          <a:p>
            <a:r>
              <a:rPr lang="tr-TR" dirty="0"/>
              <a:t>Uç değerlerde (çok kısa ya da çok uzun teslimatlarda). Ortalama civarındaki (20-35 dk) siparişlerde tahmin en isabetli.</a:t>
            </a:r>
          </a:p>
          <a:p>
            <a:r>
              <a:rPr lang="tr-TR" b="1" dirty="0"/>
              <a:t>Model NEDEN yanılıyor:</a:t>
            </a:r>
          </a:p>
          <a:p>
            <a:r>
              <a:rPr lang="tr-TR" dirty="0"/>
              <a:t>Random Forest / XGBoost / LightGBM gibi ağaç tabanlı modeller, uç (nadir görülen) değerlerde daha az örnekle eğitildiği için tahminlerini veri setinin ortalamasına doğru çeker. Bu davranışa istatistikte "ortalamaya regresyon" denir - modele özgü bir hata değil, ağaç tabanlı yöntemlerin genel bir eğilimi.</a:t>
            </a:r>
          </a:p>
          <a:p>
            <a:r>
              <a:rPr lang="tr-TR" b="1" dirty="0"/>
              <a:t>Sunarken vurgula:</a:t>
            </a:r>
          </a:p>
          <a:p>
            <a:r>
              <a:rPr lang="tr-TR" dirty="0"/>
              <a:t>Tahminlerin %81'i gerçek süreden ±5 dakika içinde kalıyor - operasyonel olarak kullanılabilir bir doğruluk. Ortalama hata ~0 olduğu için model kronik olarak erken ya da geç söylemiyor; asıl dikkat edilmesi gereken nokta çok kısa/çok uzun uç siparişler.</a:t>
            </a:r>
          </a:p>
          <a:endParaRPr lang="en-US" dirty="0"/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image" Target="../media/image-12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image" Target="../media/image-13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-17-1.png"/><Relationship Id="rId3" Type="http://schemas.openxmlformats.org/officeDocument/2006/relationships/image" Target="../media/image-17-2.png"/><Relationship Id="rId4" Type="http://schemas.openxmlformats.org/officeDocument/2006/relationships/image" Target="../media/image-17-3.png"/></Relationships>
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3233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13233F"/>
          </a:solidFill>
          <a:ln/>
        </p:spPr>
      </p:sp>
      <p:sp>
        <p:nvSpPr>
          <p:cNvPr id="3" name="Shape 1"/>
          <p:cNvSpPr/>
          <p:nvPr/>
        </p:nvSpPr>
        <p:spPr>
          <a:xfrm>
            <a:off x="8961120" y="-2011680"/>
            <a:ext cx="5943600" cy="5943600"/>
          </a:xfrm>
          <a:prstGeom prst="ellipse">
            <a:avLst/>
          </a:prstGeom>
          <a:solidFill>
            <a:srgbClr val="1D3557">
              <a:alpha val="70000"/>
            </a:srgbClr>
          </a:solidFill>
          <a:ln/>
        </p:spPr>
      </p:sp>
      <p:sp>
        <p:nvSpPr>
          <p:cNvPr id="4" name="Shape 2"/>
          <p:cNvSpPr/>
          <p:nvPr/>
        </p:nvSpPr>
        <p:spPr>
          <a:xfrm>
            <a:off x="-2286000" y="4389120"/>
            <a:ext cx="5029200" cy="5029200"/>
          </a:xfrm>
          <a:prstGeom prst="ellipse">
            <a:avLst/>
          </a:prstGeom>
          <a:solidFill>
            <a:srgbClr val="2A9D8F">
              <a:alpha val="22000"/>
            </a:srgbClr>
          </a:solidFill>
          <a:ln/>
        </p:spPr>
      </p:sp>
      <p:sp>
        <p:nvSpPr>
          <p:cNvPr id="5" name="Text 3"/>
          <p:cNvSpPr txBox="1"/>
          <p:nvPr/>
        </p:nvSpPr>
        <p:spPr>
          <a:xfrm>
            <a:off x="9445752" y="411480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spc="100" kern="0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Soft</a:t>
            </a:r>
            <a:pPr algn="r" indent="0" marL="0">
              <a:buNone/>
            </a:pPr>
            <a:r>
              <a:rPr lang="en-US" sz="1200" b="1" spc="100" kern="0" dirty="0">
                <a:solidFill>
                  <a:srgbClr val="8FD8C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IT</a:t>
            </a:r>
            <a:r>
              <a:rPr lang="en-US" sz="1200" b="1" spc="100" kern="0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</a:t>
            </a:r>
            <a:endParaRPr lang="en-US" sz="1200" dirty="0"/>
          </a:p>
        </p:txBody>
      </p:sp>
      <p:sp>
        <p:nvSpPr>
          <p:cNvPr id="6" name="Text 4"/>
          <p:cNvSpPr txBox="1"/>
          <p:nvPr/>
        </p:nvSpPr>
        <p:spPr>
          <a:xfrm>
            <a:off x="822960" y="1965960"/>
            <a:ext cx="91440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300" kern="0" dirty="0">
                <a:solidFill>
                  <a:srgbClr val="8FD8C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VERİ ANALİZİ KURSU  ·  BİTİRME PROJESİ</a:t>
            </a:r>
            <a:endParaRPr lang="en-US" sz="1300" dirty="0"/>
          </a:p>
        </p:txBody>
      </p:sp>
      <p:sp>
        <p:nvSpPr>
          <p:cNvPr id="7" name="Text 5"/>
          <p:cNvSpPr txBox="1"/>
          <p:nvPr/>
        </p:nvSpPr>
        <p:spPr>
          <a:xfrm>
            <a:off x="822960" y="2377440"/>
            <a:ext cx="9875520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8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Yemek Teslimat Süresinin</a:t>
            </a:r>
            <a:endParaRPr lang="en-US" sz="4000" dirty="0"/>
          </a:p>
          <a:p>
            <a:pPr indent="0" marL="0">
              <a:lnSpc>
                <a:spcPct val="108000"/>
              </a:lnSpc>
              <a:buNone/>
            </a:pPr>
            <a:r>
              <a:rPr lang="en-US" sz="40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Makine Öğrenmesi ile Tahmini</a:t>
            </a:r>
            <a:endParaRPr lang="en-US" sz="4000" dirty="0"/>
          </a:p>
        </p:txBody>
      </p:sp>
      <p:sp>
        <p:nvSpPr>
          <p:cNvPr id="8" name="Text 6"/>
          <p:cNvSpPr txBox="1"/>
          <p:nvPr/>
        </p:nvSpPr>
        <p:spPr>
          <a:xfrm>
            <a:off x="822960" y="4343400"/>
            <a:ext cx="868680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500" dirty="0">
                <a:solidFill>
                  <a:srgbClr val="C9D6E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Trafik, hava koşulları ve kurye verilerinden yola çıkarak</a:t>
            </a:r>
            <a:endParaRPr lang="en-US" sz="15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500" dirty="0">
                <a:solidFill>
                  <a:srgbClr val="C9D6E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teslimat süresini öngören denetimli regresyon modeli</a:t>
            </a:r>
            <a:endParaRPr lang="en-US" sz="1500" dirty="0"/>
          </a:p>
        </p:txBody>
      </p:sp>
      <p:sp>
        <p:nvSpPr>
          <p:cNvPr id="9" name="Shape 7"/>
          <p:cNvSpPr/>
          <p:nvPr/>
        </p:nvSpPr>
        <p:spPr>
          <a:xfrm>
            <a:off x="841248" y="5394960"/>
            <a:ext cx="1280160" cy="0"/>
          </a:xfrm>
          <a:prstGeom prst="line">
            <a:avLst/>
          </a:prstGeom>
          <a:noFill/>
          <a:ln w="31750">
            <a:solidFill>
              <a:srgbClr val="2A9D8F"/>
            </a:solidFill>
            <a:prstDash val="solid"/>
          </a:ln>
        </p:spPr>
      </p:sp>
      <p:sp>
        <p:nvSpPr>
          <p:cNvPr id="10" name="Text 8"/>
          <p:cNvSpPr txBox="1"/>
          <p:nvPr/>
        </p:nvSpPr>
        <p:spPr>
          <a:xfrm>
            <a:off x="822960" y="5532120"/>
            <a:ext cx="5486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8FA3B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Şevval  ·  2026</a:t>
            </a:r>
            <a:endParaRPr lang="en-US" sz="13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EE6C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pPr indent="0" marL="0">
              <a:buNone/>
            </a:pPr>
            <a:r>
              <a:rPr lang="en-US" sz="1200" b="1" spc="200" kern="0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 · DRIFT ANALIZI</a:t>
            </a:r>
            <a:endParaRPr lang="en-US" sz="12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Train ve test aynı dağılımdan mı geliyor?</a:t>
            </a:r>
            <a:endParaRPr lang="en-US" sz="3200" dirty="0"/>
          </a:p>
        </p:txBody>
      </p:sp>
      <p:pic>
        <p:nvPicPr>
          <p:cNvPr id="4" name="Image 0" descr="/home/claude/proje/pptx_assets/drift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0" y="1874520"/>
            <a:ext cx="5577840" cy="338328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40080" y="1920240"/>
            <a:ext cx="4846320" cy="1554480"/>
          </a:xfrm>
          <a:prstGeom prst="roundRect">
            <a:avLst>
              <a:gd name="adj" fmla="val 7059"/>
            </a:avLst>
          </a:prstGeom>
          <a:solidFill>
            <a:srgbClr val="1D3557"/>
          </a:solidFill>
          <a:ln/>
        </p:spPr>
      </p:sp>
      <p:sp>
        <p:nvSpPr>
          <p:cNvPr id="6" name="Text 3"/>
          <p:cNvSpPr txBox="1"/>
          <p:nvPr/>
        </p:nvSpPr>
        <p:spPr>
          <a:xfrm>
            <a:off x="640080" y="2057400"/>
            <a:ext cx="484632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42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28 / 29</a:t>
            </a:r>
            <a:endParaRPr lang="en-US" sz="4200" dirty="0"/>
          </a:p>
        </p:txBody>
      </p:sp>
      <p:sp>
        <p:nvSpPr>
          <p:cNvPr id="7" name="Text 4"/>
          <p:cNvSpPr txBox="1"/>
          <p:nvPr/>
        </p:nvSpPr>
        <p:spPr>
          <a:xfrm>
            <a:off x="822960" y="2834640"/>
            <a:ext cx="448056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dirty="0">
                <a:solidFill>
                  <a:srgbClr val="AEC3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değişkende anlamlı drift bulunamadı (p ≥ 0.05)</a:t>
            </a:r>
            <a:endParaRPr lang="en-US" sz="1250" dirty="0"/>
          </a:p>
        </p:txBody>
      </p:sp>
      <p:sp>
        <p:nvSpPr>
          <p:cNvPr id="8" name="Text 5"/>
          <p:cNvSpPr txBox="1"/>
          <p:nvPr/>
        </p:nvSpPr>
        <p:spPr>
          <a:xfrm>
            <a:off x="640080" y="3749040"/>
            <a:ext cx="484632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350" b="1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Yöntem: </a:t>
            </a:r>
            <a:pPr indent="0" marL="0">
              <a:lnSpc>
                <a:spcPct val="130000"/>
              </a:lnSpc>
              <a:buNone/>
            </a:pPr>
            <a:r>
              <a:rPr lang="en-US" sz="13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sayısal → KS testi, kategorik → Chi-Square testi
</a:t>
            </a:r>
            <a:pPr indent="0" marL="0">
              <a:lnSpc>
                <a:spcPct val="130000"/>
              </a:lnSpc>
              <a:buNone/>
            </a:pPr>
            <a:r>
              <a:rPr lang="en-US" sz="1350" b="1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Tek istisna: </a:t>
            </a:r>
            <a:pPr indent="0" marL="0">
              <a:lnSpc>
                <a:spcPct val="130000"/>
              </a:lnSpc>
              <a:buNone/>
            </a:pPr>
            <a:r>
              <a:rPr lang="en-US" sz="13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Weather_conditions (p&lt;0.001)
</a:t>
            </a:r>
            <a:pPr indent="0" marL="0">
              <a:lnSpc>
                <a:spcPct val="130000"/>
              </a:lnSpc>
              <a:buNone/>
            </a:pPr>
            <a:r>
              <a:rPr lang="en-US" sz="1350" b="1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Fark küçük: </a:t>
            </a:r>
            <a:pPr indent="0" marL="0">
              <a:lnSpc>
                <a:spcPct val="130000"/>
              </a:lnSpc>
              <a:buNone/>
            </a:pPr>
            <a:r>
              <a:rPr lang="en-US" sz="13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oran farkı sadece ~%1-3</a:t>
            </a:r>
            <a:endParaRPr lang="en-US" sz="1350" dirty="0"/>
          </a:p>
        </p:txBody>
      </p:sp>
      <p:sp>
        <p:nvSpPr>
          <p:cNvPr id="9" name="Shape 6"/>
          <p:cNvSpPr/>
          <p:nvPr/>
        </p:nvSpPr>
        <p:spPr>
          <a:xfrm>
            <a:off x="640080" y="5349240"/>
            <a:ext cx="10881360" cy="950000"/>
          </a:xfrm>
          <a:prstGeom prst="roundRect">
            <a:avLst>
              <a:gd name="adj" fmla="val 11765"/>
            </a:avLst>
          </a:prstGeom>
          <a:solidFill>
            <a:srgbClr val="2A9D8F"/>
          </a:solidFill>
          <a:ln/>
        </p:spPr>
      </p:sp>
      <p:sp>
        <p:nvSpPr>
          <p:cNvPr id="10" name="Text 7"/>
          <p:cNvSpPr txBox="1"/>
          <p:nvPr/>
        </p:nvSpPr>
        <p:spPr>
          <a:xfrm>
            <a:off x="868680" y="5349240"/>
            <a:ext cx="10424160" cy="950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Özet: Train ve test seti aynı dağılımdan geliyor — model performansı test/gerçek veride de geçerliliğini korur.</a:t>
            </a:r>
            <a:endParaRPr lang="en-US" sz="1350" dirty="0"/>
          </a:p>
          <a:p>
            <a:pPr indent="0" marL="0">
              <a:buNone/>
            </a:pPr>
            <a:r>
              <a:rPr lang="en-US" sz="1150" dirty="0">
                <a:solidFill>
                  <a:srgbClr val="E7F5F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 ne demek: Weather_conditions'ta drift çıkması, train ve test setlerindeki hava durumu kategorilerinin dağılımının birebir örtüşmediği anlamına gelir. Fark ~%1-3 gibi küçük olduğundan modelin güvenilirliğini ciddi şekilde etkilemiyor; yine de canlıda izlenmesi önerilir.</a:t>
            </a:r>
            <a:endParaRPr lang="en-US" sz="1350" dirty="0"/>
          </a:p>
        </p:txBody>
      </p:sp>
      <p:sp>
        <p:nvSpPr>
          <p:cNvPr id="11" name="Text 8"/>
          <p:cNvSpPr txBox="1"/>
          <p:nvPr/>
        </p:nvSpPr>
        <p:spPr>
          <a:xfrm>
            <a:off x="640080" y="63550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Şevval</a:t>
            </a:r>
            <a:pPr indent="0" marL="0">
              <a:buNone/>
            </a:pPr>
            <a:r>
              <a:rPr lang="en-US" sz="1000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→   Slayt 11 / 17</a:t>
            </a:r>
            <a:endParaRPr lang="en-US" sz="1000" dirty="0"/>
          </a:p>
        </p:txBody>
      </p:sp>
      <p:sp>
        <p:nvSpPr>
          <p:cNvPr id="12" name="Text 9"/>
          <p:cNvSpPr txBox="1"/>
          <p:nvPr/>
        </p:nvSpPr>
        <p:spPr>
          <a:xfrm>
            <a:off x="9445752" y="411480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Soft</a:t>
            </a:r>
            <a:pPr algn="r" indent="0" marL="0">
              <a:buNone/>
            </a:pPr>
            <a:r>
              <a:rPr lang="en-US" sz="1200" b="1" spc="100" kern="0" dirty="0">
                <a:solidFill>
                  <a:srgbClr val="2A9D8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IT</a:t>
            </a: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</a:t>
            </a:r>
            <a:endParaRPr lang="en-US" sz="1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EE6C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pPr indent="0" marL="0">
              <a:buNone/>
            </a:pPr>
            <a:r>
              <a:rPr lang="en-US" sz="1200" b="1" spc="200" kern="0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09 · MODELLEME</a:t>
            </a:r>
            <a:endParaRPr lang="en-US" sz="12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Neden bu üç model?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40080" y="1965960"/>
            <a:ext cx="3429000" cy="3063240"/>
          </a:xfrm>
          <a:prstGeom prst="roundRect">
            <a:avLst>
              <a:gd name="adj" fmla="val 3582"/>
            </a:avLst>
          </a:prstGeom>
          <a:solidFill>
            <a:srgbClr val="F7F9FB"/>
          </a:solidFill>
          <a:ln/>
        </p:spPr>
      </p:sp>
      <p:sp>
        <p:nvSpPr>
          <p:cNvPr id="5" name="Shape 3"/>
          <p:cNvSpPr/>
          <p:nvPr/>
        </p:nvSpPr>
        <p:spPr>
          <a:xfrm>
            <a:off x="960120" y="2331720"/>
            <a:ext cx="594360" cy="594360"/>
          </a:xfrm>
          <a:prstGeom prst="ellipse">
            <a:avLst/>
          </a:prstGeom>
          <a:solidFill>
            <a:srgbClr val="1D3557"/>
          </a:solidFill>
          <a:ln/>
        </p:spPr>
      </p:sp>
      <p:sp>
        <p:nvSpPr>
          <p:cNvPr id="6" name="Text 4"/>
          <p:cNvSpPr txBox="1"/>
          <p:nvPr/>
        </p:nvSpPr>
        <p:spPr>
          <a:xfrm>
            <a:off x="960120" y="2331720"/>
            <a:ext cx="594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9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RF</a:t>
            </a:r>
            <a:endParaRPr lang="en-US" sz="1690" dirty="0"/>
          </a:p>
        </p:txBody>
      </p:sp>
      <p:sp>
        <p:nvSpPr>
          <p:cNvPr id="7" name="Text 5"/>
          <p:cNvSpPr txBox="1"/>
          <p:nvPr/>
        </p:nvSpPr>
        <p:spPr>
          <a:xfrm>
            <a:off x="960120" y="3154680"/>
            <a:ext cx="2788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Random Forest</a:t>
            </a:r>
            <a:endParaRPr lang="en-US" sz="1700" dirty="0"/>
          </a:p>
        </p:txBody>
      </p:sp>
      <p:sp>
        <p:nvSpPr>
          <p:cNvPr id="8" name="Text 6"/>
          <p:cNvSpPr txBox="1"/>
          <p:nvPr/>
        </p:nvSpPr>
        <p:spPr>
          <a:xfrm>
            <a:off x="960120" y="3538728"/>
            <a:ext cx="2788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120" kern="0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BAGGING</a:t>
            </a:r>
            <a:endParaRPr lang="en-US" sz="1050" dirty="0"/>
          </a:p>
        </p:txBody>
      </p:sp>
      <p:sp>
        <p:nvSpPr>
          <p:cNvPr id="9" name="Text 7"/>
          <p:cNvSpPr txBox="1"/>
          <p:nvPr/>
        </p:nvSpPr>
        <p:spPr>
          <a:xfrm>
            <a:off x="960120" y="3886200"/>
            <a:ext cx="278892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Çok sayıda bağımsız karar ağacının ortalamasını alarak aşırı öğrenmeyi azaltır; kararlı bir başlangıç noktasıdır.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4297680" y="1965960"/>
            <a:ext cx="3429000" cy="3063240"/>
          </a:xfrm>
          <a:prstGeom prst="roundRect">
            <a:avLst>
              <a:gd name="adj" fmla="val 3582"/>
            </a:avLst>
          </a:prstGeom>
          <a:solidFill>
            <a:srgbClr val="F7F9FB"/>
          </a:solidFill>
          <a:ln/>
        </p:spPr>
      </p:sp>
      <p:sp>
        <p:nvSpPr>
          <p:cNvPr id="11" name="Shape 9"/>
          <p:cNvSpPr/>
          <p:nvPr/>
        </p:nvSpPr>
        <p:spPr>
          <a:xfrm>
            <a:off x="4617720" y="2331720"/>
            <a:ext cx="594360" cy="594360"/>
          </a:xfrm>
          <a:prstGeom prst="ellipse">
            <a:avLst/>
          </a:prstGeom>
          <a:solidFill>
            <a:srgbClr val="457B9D"/>
          </a:solidFill>
          <a:ln/>
        </p:spPr>
      </p:sp>
      <p:sp>
        <p:nvSpPr>
          <p:cNvPr id="12" name="Text 10"/>
          <p:cNvSpPr txBox="1"/>
          <p:nvPr/>
        </p:nvSpPr>
        <p:spPr>
          <a:xfrm>
            <a:off x="4617720" y="2331720"/>
            <a:ext cx="594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9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XG</a:t>
            </a:r>
            <a:endParaRPr lang="en-US" sz="1690" dirty="0"/>
          </a:p>
        </p:txBody>
      </p:sp>
      <p:sp>
        <p:nvSpPr>
          <p:cNvPr id="13" name="Text 11"/>
          <p:cNvSpPr txBox="1"/>
          <p:nvPr/>
        </p:nvSpPr>
        <p:spPr>
          <a:xfrm>
            <a:off x="4617720" y="3154680"/>
            <a:ext cx="2788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XGBoost</a:t>
            </a:r>
            <a:endParaRPr lang="en-US" sz="1700" dirty="0"/>
          </a:p>
        </p:txBody>
      </p:sp>
      <p:sp>
        <p:nvSpPr>
          <p:cNvPr id="14" name="Text 12"/>
          <p:cNvSpPr txBox="1"/>
          <p:nvPr/>
        </p:nvSpPr>
        <p:spPr>
          <a:xfrm>
            <a:off x="4617720" y="3538728"/>
            <a:ext cx="2788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120" kern="0" dirty="0">
                <a:solidFill>
                  <a:srgbClr val="457B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BOOSTING</a:t>
            </a:r>
            <a:endParaRPr lang="en-US" sz="1050" dirty="0"/>
          </a:p>
        </p:txBody>
      </p:sp>
      <p:sp>
        <p:nvSpPr>
          <p:cNvPr id="15" name="Text 13"/>
          <p:cNvSpPr txBox="1"/>
          <p:nvPr/>
        </p:nvSpPr>
        <p:spPr>
          <a:xfrm>
            <a:off x="4617720" y="3886200"/>
            <a:ext cx="278892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Önceki ağaçların hatalarını sırayla düzelterek yüksek doğruluk sağlayan, yaygın kullanılan bir yöntemdir.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7955280" y="1965960"/>
            <a:ext cx="3429000" cy="3063240"/>
          </a:xfrm>
          <a:prstGeom prst="roundRect">
            <a:avLst>
              <a:gd name="adj" fmla="val 3582"/>
            </a:avLst>
          </a:prstGeom>
          <a:solidFill>
            <a:srgbClr val="F7F9FB"/>
          </a:solidFill>
          <a:ln/>
        </p:spPr>
      </p:sp>
      <p:sp>
        <p:nvSpPr>
          <p:cNvPr id="17" name="Shape 15"/>
          <p:cNvSpPr/>
          <p:nvPr/>
        </p:nvSpPr>
        <p:spPr>
          <a:xfrm>
            <a:off x="8275320" y="2331720"/>
            <a:ext cx="594360" cy="594360"/>
          </a:xfrm>
          <a:prstGeom prst="ellipse">
            <a:avLst/>
          </a:prstGeom>
          <a:solidFill>
            <a:srgbClr val="2A9D8F"/>
          </a:solidFill>
          <a:ln/>
        </p:spPr>
      </p:sp>
      <p:sp>
        <p:nvSpPr>
          <p:cNvPr id="18" name="Text 16"/>
          <p:cNvSpPr txBox="1"/>
          <p:nvPr/>
        </p:nvSpPr>
        <p:spPr>
          <a:xfrm>
            <a:off x="8275320" y="2331720"/>
            <a:ext cx="594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9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LG</a:t>
            </a:r>
            <a:endParaRPr lang="en-US" sz="1690" dirty="0"/>
          </a:p>
        </p:txBody>
      </p:sp>
      <p:sp>
        <p:nvSpPr>
          <p:cNvPr id="19" name="Text 17"/>
          <p:cNvSpPr txBox="1"/>
          <p:nvPr/>
        </p:nvSpPr>
        <p:spPr>
          <a:xfrm>
            <a:off x="8275320" y="3154680"/>
            <a:ext cx="278892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LightGBM</a:t>
            </a:r>
            <a:endParaRPr lang="en-US" sz="1700" dirty="0"/>
          </a:p>
        </p:txBody>
      </p:sp>
      <p:sp>
        <p:nvSpPr>
          <p:cNvPr id="20" name="Text 18"/>
          <p:cNvSpPr txBox="1"/>
          <p:nvPr/>
        </p:nvSpPr>
        <p:spPr>
          <a:xfrm>
            <a:off x="8275320" y="3538728"/>
            <a:ext cx="2788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120" kern="0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HIZLI BOOSTING</a:t>
            </a:r>
            <a:endParaRPr lang="en-US" sz="1050" dirty="0"/>
          </a:p>
        </p:txBody>
      </p:sp>
      <p:sp>
        <p:nvSpPr>
          <p:cNvPr id="21" name="Text 19"/>
          <p:cNvSpPr txBox="1"/>
          <p:nvPr/>
        </p:nvSpPr>
        <p:spPr>
          <a:xfrm>
            <a:off x="8275320" y="3886200"/>
            <a:ext cx="278892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Yaprak-bazlı büyüme stratejisiyle, büyük veri setlerinde benzer doğruluğu çok daha hızlı eğitimle sunar.</a:t>
            </a:r>
            <a:endParaRPr lang="en-US" sz="1200" dirty="0"/>
          </a:p>
        </p:txBody>
      </p:sp>
      <p:sp>
        <p:nvSpPr>
          <p:cNvPr id="22" name="Shape 20"/>
          <p:cNvSpPr/>
          <p:nvPr/>
        </p:nvSpPr>
        <p:spPr>
          <a:xfrm>
            <a:off x="640080" y="5257800"/>
            <a:ext cx="10881360" cy="868680"/>
          </a:xfrm>
          <a:prstGeom prst="roundRect">
            <a:avLst>
              <a:gd name="adj" fmla="val 10526"/>
            </a:avLst>
          </a:prstGeom>
          <a:solidFill>
            <a:srgbClr val="1D3557"/>
          </a:solidFill>
          <a:ln/>
        </p:spPr>
      </p:sp>
      <p:sp>
        <p:nvSpPr>
          <p:cNvPr id="23" name="Text 21"/>
          <p:cNvSpPr txBox="1"/>
          <p:nvPr/>
        </p:nvSpPr>
        <p:spPr>
          <a:xfrm>
            <a:off x="868680" y="5257800"/>
            <a:ext cx="104241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Ortak nokta: üçü de karar ağacı tabanlı (tree-based ensemble) — kategorik/sayısal karışık veriyle doğrudan çalışır, ölçekleme gerektirmez, aykırı değerlere dayanıklıdır.</a:t>
            </a:r>
            <a:endParaRPr lang="en-US" sz="1300" dirty="0"/>
          </a:p>
        </p:txBody>
      </p:sp>
      <p:sp>
        <p:nvSpPr>
          <p:cNvPr id="24" name="Text 22"/>
          <p:cNvSpPr txBox="1"/>
          <p:nvPr/>
        </p:nvSpPr>
        <p:spPr>
          <a:xfrm>
            <a:off x="640080" y="63550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Şevval</a:t>
            </a:r>
            <a:pPr indent="0" marL="0">
              <a:buNone/>
            </a:pPr>
            <a:r>
              <a:rPr lang="en-US" sz="1000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→   Slayt 12 / 17</a:t>
            </a:r>
            <a:endParaRPr lang="en-US" sz="1000" dirty="0"/>
          </a:p>
        </p:txBody>
      </p:sp>
      <p:sp>
        <p:nvSpPr>
          <p:cNvPr id="25" name="Text 23"/>
          <p:cNvSpPr txBox="1"/>
          <p:nvPr/>
        </p:nvSpPr>
        <p:spPr>
          <a:xfrm>
            <a:off x="9445752" y="411480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Soft</a:t>
            </a:r>
            <a:pPr algn="r" indent="0" marL="0">
              <a:buNone/>
            </a:pPr>
            <a:r>
              <a:rPr lang="en-US" sz="1200" b="1" spc="100" kern="0" dirty="0">
                <a:solidFill>
                  <a:srgbClr val="2A9D8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IT</a:t>
            </a: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</a:t>
            </a:r>
            <a:endParaRPr lang="en-US" sz="1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EE6C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pPr indent="0" marL="0">
              <a:buNone/>
            </a:pPr>
            <a:r>
              <a:rPr lang="en-US" sz="1200" b="1" spc="200" kern="0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09 · MODELLEME</a:t>
            </a:r>
            <a:endParaRPr lang="en-US" sz="12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Üç model, karşılaştırmalı sonuçlar</a:t>
            </a:r>
            <a:endParaRPr lang="en-US" sz="3200" dirty="0"/>
          </a:p>
        </p:txBody>
      </p:sp>
      <p:sp>
        <p:nvSpPr>
          <p:cNvPr id="4" name="Text 2"/>
          <p:cNvSpPr txBox="1"/>
          <p:nvPr/>
        </p:nvSpPr>
        <p:spPr>
          <a:xfrm>
            <a:off x="640080" y="1536192"/>
            <a:ext cx="108813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150" b="1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Modeller: </a:t>
            </a:r>
            <a:pPr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Random Forest, XGBoost ve LightGBM — karar ağaçlarını bir araya getiren (ensemble) regresyon algoritmaları.   </a:t>
            </a:r>
            <a:pPr indent="0" marL="0">
              <a:lnSpc>
                <a:spcPct val="125000"/>
              </a:lnSpc>
              <a:buNone/>
            </a:pPr>
            <a:r>
              <a:rPr lang="en-US" sz="1150" b="1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MAE: </a:t>
            </a:r>
            <a:pPr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tahminin gerçek süreden ortalama sapması, dk (düşük iyi).   </a:t>
            </a:r>
            <a:pPr indent="0" marL="0">
              <a:lnSpc>
                <a:spcPct val="125000"/>
              </a:lnSpc>
              <a:buNone/>
            </a:pPr>
            <a:r>
              <a:rPr lang="en-US" sz="1150" b="1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R²: </a:t>
            </a:r>
            <a:pPr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modelin süredeki değişimi açıklama oranı, 0-1 (yükseğe yakın iyi).</a:t>
            </a:r>
            <a:endParaRPr lang="en-US" sz="1150" dirty="0"/>
          </a:p>
        </p:txBody>
      </p:sp>
      <p:pic>
        <p:nvPicPr>
          <p:cNvPr id="5" name="Image 0" descr="/home/claude/proje/pptx_assets/model_karsilastirma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2920" y="2148840"/>
            <a:ext cx="6492240" cy="2697480"/>
          </a:xfrm>
          <a:prstGeom prst="rect">
            <a:avLst/>
          </a:prstGeom>
        </p:spPr>
      </p:pic>
      <p:pic>
        <p:nvPicPr>
          <p:cNvPr id="6" name="Image 1" descr="/home/claude/proje/pptx_assets/feature_importance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8040" y="2194560"/>
            <a:ext cx="4480560" cy="2606040"/>
          </a:xfrm>
          <a:prstGeom prst="rect">
            <a:avLst/>
          </a:prstGeom>
        </p:spPr>
      </p:pic>
      <p:sp>
        <p:nvSpPr>
          <p:cNvPr id="7" name="Shape 3"/>
          <p:cNvSpPr/>
          <p:nvPr/>
        </p:nvSpPr>
        <p:spPr>
          <a:xfrm>
            <a:off x="640080" y="5029200"/>
            <a:ext cx="10881360" cy="1143000"/>
          </a:xfrm>
          <a:prstGeom prst="roundRect">
            <a:avLst>
              <a:gd name="adj" fmla="val 8000"/>
            </a:avLst>
          </a:prstGeom>
          <a:solidFill>
            <a:srgbClr val="F7F9FB"/>
          </a:solidFill>
          <a:ln/>
        </p:spPr>
      </p:sp>
      <p:sp>
        <p:nvSpPr>
          <p:cNvPr id="8" name="Text 4"/>
          <p:cNvSpPr txBox="1"/>
          <p:nvPr/>
        </p:nvSpPr>
        <p:spPr>
          <a:xfrm>
            <a:off x="868680" y="5120640"/>
            <a:ext cx="1042416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500" b="1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 iyi model: Random Forest</a:t>
            </a:r>
            <a:pPr indent="0" marL="0">
              <a:lnSpc>
                <a:spcPct val="125000"/>
              </a:lnSpc>
              <a:buNone/>
            </a:pPr>
            <a:r>
              <a:rPr lang="en-US" sz="13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·   MAE 3.17 dk   ·   R² 0.820
</a:t>
            </a:r>
            <a:pPr indent="0" marL="0">
              <a:lnSpc>
                <a:spcPct val="125000"/>
              </a:lnSpc>
              <a:buNone/>
            </a:pPr>
            <a:r>
              <a:rPr lang="en-US" sz="1250" i="1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Üç modelin performansı birbirine çok yakın — sınır algoritmadan çok mevcut özelliklerden kaynaklanıyor. (Sağdaki grafikte X: önem skoru / feature importance, Y: değişken adı)</a:t>
            </a:r>
            <a:endParaRPr lang="en-US" sz="1500" dirty="0"/>
          </a:p>
        </p:txBody>
      </p:sp>
      <p:sp>
        <p:nvSpPr>
          <p:cNvPr id="9" name="Text 5"/>
          <p:cNvSpPr txBox="1"/>
          <p:nvPr/>
        </p:nvSpPr>
        <p:spPr>
          <a:xfrm>
            <a:off x="640080" y="63550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Şevval</a:t>
            </a:r>
            <a:pPr indent="0" marL="0">
              <a:buNone/>
            </a:pPr>
            <a:r>
              <a:rPr lang="en-US" sz="1000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→   Slayt 13 / 17</a:t>
            </a:r>
            <a:endParaRPr lang="en-US" sz="1000" dirty="0"/>
          </a:p>
        </p:txBody>
      </p:sp>
      <p:sp>
        <p:nvSpPr>
          <p:cNvPr id="10" name="Text 6"/>
          <p:cNvSpPr txBox="1"/>
          <p:nvPr/>
        </p:nvSpPr>
        <p:spPr>
          <a:xfrm>
            <a:off x="9445752" y="411480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Soft</a:t>
            </a:r>
            <a:pPr algn="r" indent="0" marL="0">
              <a:buNone/>
            </a:pPr>
            <a:r>
              <a:rPr lang="en-US" sz="1200" b="1" spc="100" kern="0" dirty="0">
                <a:solidFill>
                  <a:srgbClr val="2A9D8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IT</a:t>
            </a: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</a:t>
            </a:r>
            <a:endParaRPr lang="en-US" sz="1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EE6C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pPr indent="0" marL="0">
              <a:buNone/>
            </a:pPr>
            <a:r>
              <a:rPr lang="en-US" sz="1200" b="1" spc="200" kern="0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· HATA ANALIZI</a:t>
            </a:r>
            <a:endParaRPr lang="en-US" sz="12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Model nerede yanılıyor?</a:t>
            </a:r>
            <a:endParaRPr lang="en-US" sz="3200" dirty="0"/>
          </a:p>
        </p:txBody>
      </p:sp>
      <p:pic>
        <p:nvPicPr>
          <p:cNvPr id="4" name="Image 0" descr="/home/claude/proje/pptx_assets/hata_dagilim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828800"/>
            <a:ext cx="5532120" cy="3520440"/>
          </a:xfrm>
          <a:prstGeom prst="rect">
            <a:avLst/>
          </a:prstGeom>
        </p:spPr>
      </p:pic>
      <p:pic>
        <p:nvPicPr>
          <p:cNvPr id="5" name="Image 1" descr="/home/claude/proje/pptx_assets/gercek_vs_tahmin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1828800"/>
            <a:ext cx="5532120" cy="3520440"/>
          </a:xfrm>
          <a:prstGeom prst="rect">
            <a:avLst/>
          </a:prstGeom>
        </p:spPr>
      </p:pic>
      <p:sp>
        <p:nvSpPr>
          <p:cNvPr id="6" name="Shape 2"/>
          <p:cNvSpPr/>
          <p:nvPr/>
        </p:nvSpPr>
        <p:spPr>
          <a:xfrm>
            <a:off x="640080" y="5532120"/>
            <a:ext cx="10881360" cy="731520"/>
          </a:xfrm>
          <a:prstGeom prst="roundRect">
            <a:avLst>
              <a:gd name="adj" fmla="val 12500"/>
            </a:avLst>
          </a:prstGeom>
          <a:solidFill>
            <a:srgbClr val="F7F9FB"/>
          </a:solidFill>
          <a:ln/>
        </p:spPr>
      </p:sp>
      <p:sp>
        <p:nvSpPr>
          <p:cNvPr id="7" name="Text 3"/>
          <p:cNvSpPr txBox="1"/>
          <p:nvPr/>
        </p:nvSpPr>
        <p:spPr>
          <a:xfrm>
            <a:off x="868680" y="5532120"/>
            <a:ext cx="1042416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Ortalama hata (bias) ≈ 0 dk</a:t>
            </a:r>
            <a:pPr indent="0" marL="0">
              <a:buNone/>
            </a:pPr>
            <a:r>
              <a:rPr lang="en-US" sz="13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·  tahminlerin </a:t>
            </a:r>
            <a:pPr indent="0" marL="0">
              <a:buNone/>
            </a:pPr>
            <a:r>
              <a:rPr lang="en-US" sz="1350" b="1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%81'i</a:t>
            </a:r>
            <a:pPr indent="0" marL="0">
              <a:buNone/>
            </a:pPr>
            <a:r>
              <a:rPr lang="en-US" sz="13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gerçek süreden </a:t>
            </a:r>
            <a:pPr indent="0" marL="0">
              <a:buNone/>
            </a:pPr>
            <a:r>
              <a:rPr lang="en-US" sz="1350" b="1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±5 dakika</a:t>
            </a:r>
            <a:pPr indent="0" marL="0">
              <a:buNone/>
            </a:pPr>
            <a:r>
              <a:rPr lang="en-US" sz="13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içinde  ·  </a:t>
            </a:r>
            <a:pPr indent="0" marL="0">
              <a:buNone/>
            </a:pPr>
            <a:r>
              <a:rPr lang="en-US" sz="1350" b="1" dirty="0">
                <a:solidFill>
                  <a:srgbClr val="457B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%54'ü</a:t>
            </a:r>
            <a:pPr indent="0" marL="0">
              <a:buNone/>
            </a:pPr>
            <a:r>
              <a:rPr lang="en-US" sz="13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±3 dakika içinde</a:t>
            </a:r>
            <a:endParaRPr lang="en-US" sz="1350" dirty="0"/>
          </a:p>
        </p:txBody>
      </p:sp>
      <p:sp>
        <p:nvSpPr>
          <p:cNvPr id="8" name="Text 4"/>
          <p:cNvSpPr txBox="1"/>
          <p:nvPr/>
        </p:nvSpPr>
        <p:spPr>
          <a:xfrm>
            <a:off x="640080" y="63550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Şevval</a:t>
            </a:r>
            <a:pPr indent="0" marL="0">
              <a:buNone/>
            </a:pPr>
            <a:r>
              <a:rPr lang="en-US" sz="1000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→   Slayt 14 / 17</a:t>
            </a:r>
            <a:endParaRPr lang="en-US" sz="1000" dirty="0"/>
          </a:p>
        </p:txBody>
      </p:sp>
      <p:sp>
        <p:nvSpPr>
          <p:cNvPr id="9" name="Text 5"/>
          <p:cNvSpPr txBox="1"/>
          <p:nvPr/>
        </p:nvSpPr>
        <p:spPr>
          <a:xfrm>
            <a:off x="9445752" y="411480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Soft</a:t>
            </a:r>
            <a:pPr algn="r" indent="0" marL="0">
              <a:buNone/>
            </a:pPr>
            <a:r>
              <a:rPr lang="en-US" sz="1200" b="1" spc="100" kern="0" dirty="0">
                <a:solidFill>
                  <a:srgbClr val="2A9D8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IT</a:t>
            </a: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</a:t>
            </a:r>
            <a:endParaRPr lang="en-US" sz="1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EE6C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pPr indent="0" marL="0">
              <a:buNone/>
            </a:pPr>
            <a:r>
              <a:rPr lang="en-US" sz="1200" b="1" spc="200" kern="0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 · HIPOTEZ DEĞERLENDIRMESI</a:t>
            </a:r>
            <a:endParaRPr lang="en-US" sz="12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Başta kurduğumuz hipotezler ne oldu?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40080" y="2011680"/>
            <a:ext cx="10881360" cy="868680"/>
          </a:xfrm>
          <a:prstGeom prst="roundRect">
            <a:avLst>
              <a:gd name="adj" fmla="val 10526"/>
            </a:avLst>
          </a:prstGeom>
          <a:solidFill>
            <a:srgbClr val="F7F9FB"/>
          </a:solidFill>
          <a:ln/>
        </p:spPr>
      </p:sp>
      <p:sp>
        <p:nvSpPr>
          <p:cNvPr id="5" name="Shape 3"/>
          <p:cNvSpPr/>
          <p:nvPr/>
        </p:nvSpPr>
        <p:spPr>
          <a:xfrm>
            <a:off x="822960" y="2176272"/>
            <a:ext cx="640080" cy="548640"/>
          </a:xfrm>
          <a:prstGeom prst="roundRect">
            <a:avLst>
              <a:gd name="adj" fmla="val 13333"/>
            </a:avLst>
          </a:prstGeom>
          <a:solidFill>
            <a:srgbClr val="1D3557"/>
          </a:solidFill>
          <a:ln/>
        </p:spPr>
      </p:sp>
      <p:sp>
        <p:nvSpPr>
          <p:cNvPr id="6" name="Text 4"/>
          <p:cNvSpPr txBox="1"/>
          <p:nvPr/>
        </p:nvSpPr>
        <p:spPr>
          <a:xfrm>
            <a:off x="822960" y="2176272"/>
            <a:ext cx="640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H1</a:t>
            </a:r>
            <a:endParaRPr lang="en-US" sz="1500" dirty="0"/>
          </a:p>
        </p:txBody>
      </p:sp>
      <p:sp>
        <p:nvSpPr>
          <p:cNvPr id="7" name="Text 5"/>
          <p:cNvSpPr txBox="1"/>
          <p:nvPr/>
        </p:nvSpPr>
        <p:spPr>
          <a:xfrm>
            <a:off x="1691640" y="2011680"/>
            <a:ext cx="66751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Trafik arttıkça süre artar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8595360" y="2194560"/>
            <a:ext cx="2743200" cy="502920"/>
          </a:xfrm>
          <a:prstGeom prst="roundRect">
            <a:avLst>
              <a:gd name="adj" fmla="val 54545"/>
            </a:avLst>
          </a:prstGeom>
          <a:solidFill>
            <a:srgbClr val="2A9D8F"/>
          </a:solidFill>
          <a:ln/>
        </p:spPr>
      </p:sp>
      <p:sp>
        <p:nvSpPr>
          <p:cNvPr id="9" name="Text 7"/>
          <p:cNvSpPr txBox="1"/>
          <p:nvPr/>
        </p:nvSpPr>
        <p:spPr>
          <a:xfrm>
            <a:off x="8595360" y="2194560"/>
            <a:ext cx="27432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Desteklendi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640080" y="3017520"/>
            <a:ext cx="10881360" cy="868680"/>
          </a:xfrm>
          <a:prstGeom prst="roundRect">
            <a:avLst>
              <a:gd name="adj" fmla="val 10526"/>
            </a:avLst>
          </a:prstGeom>
          <a:solidFill>
            <a:srgbClr val="F7F9FB"/>
          </a:solidFill>
          <a:ln/>
        </p:spPr>
      </p:sp>
      <p:sp>
        <p:nvSpPr>
          <p:cNvPr id="11" name="Shape 9"/>
          <p:cNvSpPr/>
          <p:nvPr/>
        </p:nvSpPr>
        <p:spPr>
          <a:xfrm>
            <a:off x="822960" y="3182112"/>
            <a:ext cx="640080" cy="548640"/>
          </a:xfrm>
          <a:prstGeom prst="roundRect">
            <a:avLst>
              <a:gd name="adj" fmla="val 13333"/>
            </a:avLst>
          </a:prstGeom>
          <a:solidFill>
            <a:srgbClr val="1D3557"/>
          </a:solidFill>
          <a:ln/>
        </p:spPr>
      </p:sp>
      <p:sp>
        <p:nvSpPr>
          <p:cNvPr id="12" name="Text 10"/>
          <p:cNvSpPr txBox="1"/>
          <p:nvPr/>
        </p:nvSpPr>
        <p:spPr>
          <a:xfrm>
            <a:off x="822960" y="3182112"/>
            <a:ext cx="640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H2</a:t>
            </a:r>
            <a:endParaRPr lang="en-US" sz="1500" dirty="0"/>
          </a:p>
        </p:txBody>
      </p:sp>
      <p:sp>
        <p:nvSpPr>
          <p:cNvPr id="13" name="Text 11"/>
          <p:cNvSpPr txBox="1"/>
          <p:nvPr/>
        </p:nvSpPr>
        <p:spPr>
          <a:xfrm>
            <a:off x="1691640" y="3017520"/>
            <a:ext cx="66751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Çoklu teslimat arttıkça süre artar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8595360" y="3200400"/>
            <a:ext cx="2743200" cy="502920"/>
          </a:xfrm>
          <a:prstGeom prst="roundRect">
            <a:avLst>
              <a:gd name="adj" fmla="val 54545"/>
            </a:avLst>
          </a:prstGeom>
          <a:solidFill>
            <a:srgbClr val="2A9D8F"/>
          </a:solidFill>
          <a:ln/>
        </p:spPr>
      </p:sp>
      <p:sp>
        <p:nvSpPr>
          <p:cNvPr id="15" name="Text 13"/>
          <p:cNvSpPr txBox="1"/>
          <p:nvPr/>
        </p:nvSpPr>
        <p:spPr>
          <a:xfrm>
            <a:off x="8595360" y="3200400"/>
            <a:ext cx="27432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Desteklendi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640080" y="4023360"/>
            <a:ext cx="10881360" cy="868680"/>
          </a:xfrm>
          <a:prstGeom prst="roundRect">
            <a:avLst>
              <a:gd name="adj" fmla="val 10526"/>
            </a:avLst>
          </a:prstGeom>
          <a:solidFill>
            <a:srgbClr val="F7F9FB"/>
          </a:solidFill>
          <a:ln/>
        </p:spPr>
      </p:sp>
      <p:sp>
        <p:nvSpPr>
          <p:cNvPr id="17" name="Shape 15"/>
          <p:cNvSpPr/>
          <p:nvPr/>
        </p:nvSpPr>
        <p:spPr>
          <a:xfrm>
            <a:off x="822960" y="4187952"/>
            <a:ext cx="640080" cy="548640"/>
          </a:xfrm>
          <a:prstGeom prst="roundRect">
            <a:avLst>
              <a:gd name="adj" fmla="val 13333"/>
            </a:avLst>
          </a:prstGeom>
          <a:solidFill>
            <a:srgbClr val="1D3557"/>
          </a:solidFill>
          <a:ln/>
        </p:spPr>
      </p:sp>
      <p:sp>
        <p:nvSpPr>
          <p:cNvPr id="18" name="Text 16"/>
          <p:cNvSpPr txBox="1"/>
          <p:nvPr/>
        </p:nvSpPr>
        <p:spPr>
          <a:xfrm>
            <a:off x="822960" y="4187952"/>
            <a:ext cx="640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H3</a:t>
            </a:r>
            <a:endParaRPr lang="en-US" sz="1500" dirty="0"/>
          </a:p>
        </p:txBody>
      </p:sp>
      <p:sp>
        <p:nvSpPr>
          <p:cNvPr id="19" name="Text 17"/>
          <p:cNvSpPr txBox="1"/>
          <p:nvPr/>
        </p:nvSpPr>
        <p:spPr>
          <a:xfrm>
            <a:off x="1691640" y="4023360"/>
            <a:ext cx="66751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Festival'de süre daha uzundur</a:t>
            </a:r>
            <a:endParaRPr lang="en-US" sz="1400" dirty="0"/>
          </a:p>
        </p:txBody>
      </p:sp>
      <p:sp>
        <p:nvSpPr>
          <p:cNvPr id="20" name="Shape 18"/>
          <p:cNvSpPr/>
          <p:nvPr/>
        </p:nvSpPr>
        <p:spPr>
          <a:xfrm>
            <a:off x="8595360" y="4206240"/>
            <a:ext cx="2743200" cy="502920"/>
          </a:xfrm>
          <a:prstGeom prst="roundRect">
            <a:avLst>
              <a:gd name="adj" fmla="val 54545"/>
            </a:avLst>
          </a:prstGeom>
          <a:solidFill>
            <a:srgbClr val="2A9D8F"/>
          </a:solidFill>
          <a:ln/>
        </p:spPr>
      </p:sp>
      <p:sp>
        <p:nvSpPr>
          <p:cNvPr id="21" name="Text 19"/>
          <p:cNvSpPr txBox="1"/>
          <p:nvPr/>
        </p:nvSpPr>
        <p:spPr>
          <a:xfrm>
            <a:off x="8595360" y="4206240"/>
            <a:ext cx="27432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Desteklendi</a:t>
            </a:r>
            <a:endParaRPr lang="en-US" sz="1200" dirty="0"/>
          </a:p>
        </p:txBody>
      </p:sp>
      <p:sp>
        <p:nvSpPr>
          <p:cNvPr id="22" name="Shape 20"/>
          <p:cNvSpPr/>
          <p:nvPr/>
        </p:nvSpPr>
        <p:spPr>
          <a:xfrm>
            <a:off x="640080" y="5029200"/>
            <a:ext cx="10881360" cy="868680"/>
          </a:xfrm>
          <a:prstGeom prst="roundRect">
            <a:avLst>
              <a:gd name="adj" fmla="val 10526"/>
            </a:avLst>
          </a:prstGeom>
          <a:solidFill>
            <a:srgbClr val="F7F9FB"/>
          </a:solidFill>
          <a:ln/>
        </p:spPr>
      </p:sp>
      <p:sp>
        <p:nvSpPr>
          <p:cNvPr id="23" name="Shape 21"/>
          <p:cNvSpPr/>
          <p:nvPr/>
        </p:nvSpPr>
        <p:spPr>
          <a:xfrm>
            <a:off x="822960" y="5193792"/>
            <a:ext cx="640080" cy="548640"/>
          </a:xfrm>
          <a:prstGeom prst="roundRect">
            <a:avLst>
              <a:gd name="adj" fmla="val 13333"/>
            </a:avLst>
          </a:prstGeom>
          <a:solidFill>
            <a:srgbClr val="1D3557"/>
          </a:solidFill>
          <a:ln/>
        </p:spPr>
      </p:sp>
      <p:sp>
        <p:nvSpPr>
          <p:cNvPr id="24" name="Text 22"/>
          <p:cNvSpPr txBox="1"/>
          <p:nvPr/>
        </p:nvSpPr>
        <p:spPr>
          <a:xfrm>
            <a:off x="822960" y="5193792"/>
            <a:ext cx="64008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H4</a:t>
            </a:r>
            <a:endParaRPr lang="en-US" sz="1500" dirty="0"/>
          </a:p>
        </p:txBody>
      </p:sp>
      <p:sp>
        <p:nvSpPr>
          <p:cNvPr id="25" name="Text 23"/>
          <p:cNvSpPr txBox="1"/>
          <p:nvPr/>
        </p:nvSpPr>
        <p:spPr>
          <a:xfrm>
            <a:off x="1691640" y="5029200"/>
            <a:ext cx="667512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Yüksek puanlı kurye daha hızlıdır</a:t>
            </a:r>
            <a:endParaRPr lang="en-US" sz="1400" dirty="0"/>
          </a:p>
        </p:txBody>
      </p:sp>
      <p:sp>
        <p:nvSpPr>
          <p:cNvPr id="26" name="Shape 24"/>
          <p:cNvSpPr/>
          <p:nvPr/>
        </p:nvSpPr>
        <p:spPr>
          <a:xfrm>
            <a:off x="8595360" y="5212080"/>
            <a:ext cx="2743200" cy="502920"/>
          </a:xfrm>
          <a:prstGeom prst="roundRect">
            <a:avLst>
              <a:gd name="adj" fmla="val 54545"/>
            </a:avLst>
          </a:prstGeom>
          <a:solidFill>
            <a:srgbClr val="F4A261"/>
          </a:solidFill>
          <a:ln/>
        </p:spPr>
      </p:sp>
      <p:sp>
        <p:nvSpPr>
          <p:cNvPr id="27" name="Text 25"/>
          <p:cNvSpPr txBox="1"/>
          <p:nvPr/>
        </p:nvSpPr>
        <p:spPr>
          <a:xfrm>
            <a:off x="8595360" y="5212080"/>
            <a:ext cx="27432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Kısmen Desteklendi</a:t>
            </a:r>
            <a:endParaRPr lang="en-US" sz="1200" dirty="0"/>
          </a:p>
        </p:txBody>
      </p:sp>
      <p:sp>
        <p:nvSpPr>
          <p:cNvPr id="28" name="Text 26"/>
          <p:cNvSpPr txBox="1"/>
          <p:nvPr/>
        </p:nvSpPr>
        <p:spPr>
          <a:xfrm>
            <a:off x="640080" y="63550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Şevval</a:t>
            </a:r>
            <a:pPr indent="0" marL="0">
              <a:buNone/>
            </a:pPr>
            <a:r>
              <a:rPr lang="en-US" sz="1000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→   Slayt 15 / 17</a:t>
            </a:r>
            <a:endParaRPr lang="en-US" sz="1000" dirty="0"/>
          </a:p>
        </p:txBody>
      </p:sp>
      <p:sp>
        <p:nvSpPr>
          <p:cNvPr id="29" name="Text 27"/>
          <p:cNvSpPr txBox="1"/>
          <p:nvPr/>
        </p:nvSpPr>
        <p:spPr>
          <a:xfrm>
            <a:off x="9445752" y="411480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Soft</a:t>
            </a:r>
            <a:pPr algn="r" indent="0" marL="0">
              <a:buNone/>
            </a:pPr>
            <a:r>
              <a:rPr lang="en-US" sz="1200" b="1" spc="100" kern="0" dirty="0">
                <a:solidFill>
                  <a:srgbClr val="2A9D8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IT</a:t>
            </a: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</a:t>
            </a:r>
            <a:endParaRPr lang="en-US" sz="12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EE6C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pPr indent="0" marL="0">
              <a:buNone/>
            </a:pPr>
            <a:r>
              <a:rPr lang="en-US" sz="1200" b="1" spc="200" kern="0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 · SONUÇ &amp; ÖNERILER</a:t>
            </a:r>
            <a:endParaRPr lang="en-US" sz="12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Genel değerlendirme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40080" y="1965960"/>
            <a:ext cx="5257800" cy="3794760"/>
          </a:xfrm>
          <a:prstGeom prst="roundRect">
            <a:avLst>
              <a:gd name="adj" fmla="val 2892"/>
            </a:avLst>
          </a:prstGeom>
          <a:solidFill>
            <a:srgbClr val="F7F9FB"/>
          </a:solidFill>
          <a:ln/>
        </p:spPr>
      </p:sp>
      <p:sp>
        <p:nvSpPr>
          <p:cNvPr id="5" name="Text 3"/>
          <p:cNvSpPr txBox="1"/>
          <p:nvPr/>
        </p:nvSpPr>
        <p:spPr>
          <a:xfrm>
            <a:off x="914400" y="228600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50" kern="0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BULGULAR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960120" y="2980944"/>
            <a:ext cx="100584" cy="100584"/>
          </a:xfrm>
          <a:prstGeom prst="ellipse">
            <a:avLst/>
          </a:prstGeom>
          <a:solidFill>
            <a:srgbClr val="2A9D8F"/>
          </a:solidFill>
          <a:ln/>
        </p:spPr>
      </p:sp>
      <p:sp>
        <p:nvSpPr>
          <p:cNvPr id="7" name="Text 5"/>
          <p:cNvSpPr txBox="1"/>
          <p:nvPr/>
        </p:nvSpPr>
        <p:spPr>
          <a:xfrm>
            <a:off x="1207008" y="2807208"/>
            <a:ext cx="44348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4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Model ~3 dakikalık ortalama hatayla (R² ≈ 0.82) teslimat süresini tahmin edebiliyor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960120" y="3694176"/>
            <a:ext cx="100584" cy="100584"/>
          </a:xfrm>
          <a:prstGeom prst="ellipse">
            <a:avLst/>
          </a:prstGeom>
          <a:solidFill>
            <a:srgbClr val="2A9D8F"/>
          </a:solidFill>
          <a:ln/>
        </p:spPr>
      </p:sp>
      <p:sp>
        <p:nvSpPr>
          <p:cNvPr id="9" name="Text 7"/>
          <p:cNvSpPr txBox="1"/>
          <p:nvPr/>
        </p:nvSpPr>
        <p:spPr>
          <a:xfrm>
            <a:off x="1207008" y="3520440"/>
            <a:ext cx="44348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4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Trafik, çoklu teslimat ve hava durumu en belirleyici etkenler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960120" y="4407408"/>
            <a:ext cx="100584" cy="100584"/>
          </a:xfrm>
          <a:prstGeom prst="ellipse">
            <a:avLst/>
          </a:prstGeom>
          <a:solidFill>
            <a:srgbClr val="2A9D8F"/>
          </a:solidFill>
          <a:ln/>
        </p:spPr>
      </p:sp>
      <p:sp>
        <p:nvSpPr>
          <p:cNvPr id="11" name="Text 9"/>
          <p:cNvSpPr txBox="1"/>
          <p:nvPr/>
        </p:nvSpPr>
        <p:spPr>
          <a:xfrm>
            <a:off x="1207008" y="4233672"/>
            <a:ext cx="44348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4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Train/test arasında yapısal bir veri kayması bulunmadı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960120" y="5120640"/>
            <a:ext cx="100584" cy="100584"/>
          </a:xfrm>
          <a:prstGeom prst="ellipse">
            <a:avLst/>
          </a:prstGeom>
          <a:solidFill>
            <a:srgbClr val="2A9D8F"/>
          </a:solidFill>
          <a:ln/>
        </p:spPr>
      </p:sp>
      <p:sp>
        <p:nvSpPr>
          <p:cNvPr id="13" name="Text 11"/>
          <p:cNvSpPr txBox="1"/>
          <p:nvPr/>
        </p:nvSpPr>
        <p:spPr>
          <a:xfrm>
            <a:off x="1207008" y="4946904"/>
            <a:ext cx="443484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4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Kurulan 4 hipotezin 3'ü tam, 1'i kısmen desteklendi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6263640" y="1965960"/>
            <a:ext cx="5257800" cy="3794760"/>
          </a:xfrm>
          <a:prstGeom prst="roundRect">
            <a:avLst>
              <a:gd name="adj" fmla="val 2892"/>
            </a:avLst>
          </a:prstGeom>
          <a:solidFill>
            <a:srgbClr val="1D3557"/>
          </a:solidFill>
          <a:ln/>
        </p:spPr>
      </p:sp>
      <p:sp>
        <p:nvSpPr>
          <p:cNvPr id="15" name="Text 13"/>
          <p:cNvSpPr txBox="1"/>
          <p:nvPr/>
        </p:nvSpPr>
        <p:spPr>
          <a:xfrm>
            <a:off x="6537960" y="2286000"/>
            <a:ext cx="47548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spc="150" kern="0" dirty="0">
                <a:solidFill>
                  <a:srgbClr val="F4A2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SINIRLAR &amp; GELECEK ÇALIŞMA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6583680" y="2980944"/>
            <a:ext cx="100584" cy="100584"/>
          </a:xfrm>
          <a:prstGeom prst="ellipse">
            <a:avLst/>
          </a:prstGeom>
          <a:solidFill>
            <a:srgbClr val="F4A261"/>
          </a:solidFill>
          <a:ln/>
        </p:spPr>
      </p:sp>
      <p:sp>
        <p:nvSpPr>
          <p:cNvPr id="17" name="Text 15"/>
          <p:cNvSpPr txBox="1"/>
          <p:nvPr/>
        </p:nvSpPr>
        <p:spPr>
          <a:xfrm>
            <a:off x="6830568" y="2807208"/>
            <a:ext cx="44805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Veri seti Hindistan'a özgü; başka bölgeye genellemek için yeniden eğitim gerekir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6583680" y="3694176"/>
            <a:ext cx="100584" cy="100584"/>
          </a:xfrm>
          <a:prstGeom prst="ellipse">
            <a:avLst/>
          </a:prstGeom>
          <a:solidFill>
            <a:srgbClr val="F4A261"/>
          </a:solidFill>
          <a:ln/>
        </p:spPr>
      </p:sp>
      <p:sp>
        <p:nvSpPr>
          <p:cNvPr id="19" name="Text 17"/>
          <p:cNvSpPr txBox="1"/>
          <p:nvPr/>
        </p:nvSpPr>
        <p:spPr>
          <a:xfrm>
            <a:off x="6830568" y="3520440"/>
            <a:ext cx="44805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Hiperparametre optimizasyonu (GridSearch/Optuna) skorları biraz iyileştirebilir</a:t>
            </a:r>
            <a:endParaRPr lang="en-US" sz="1400" dirty="0"/>
          </a:p>
        </p:txBody>
      </p:sp>
      <p:sp>
        <p:nvSpPr>
          <p:cNvPr id="20" name="Shape 18"/>
          <p:cNvSpPr/>
          <p:nvPr/>
        </p:nvSpPr>
        <p:spPr>
          <a:xfrm>
            <a:off x="6583680" y="4407408"/>
            <a:ext cx="100584" cy="100584"/>
          </a:xfrm>
          <a:prstGeom prst="ellipse">
            <a:avLst/>
          </a:prstGeom>
          <a:solidFill>
            <a:srgbClr val="F4A261"/>
          </a:solidFill>
          <a:ln/>
        </p:spPr>
      </p:sp>
      <p:sp>
        <p:nvSpPr>
          <p:cNvPr id="21" name="Text 19"/>
          <p:cNvSpPr txBox="1"/>
          <p:nvPr/>
        </p:nvSpPr>
        <p:spPr>
          <a:xfrm>
            <a:off x="6830568" y="4233672"/>
            <a:ext cx="44805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5-fold cross-validation ile sonuçların sağlamlığı teyit edilebilir</a:t>
            </a:r>
            <a:endParaRPr lang="en-US" sz="1400" dirty="0"/>
          </a:p>
        </p:txBody>
      </p:sp>
      <p:sp>
        <p:nvSpPr>
          <p:cNvPr id="22" name="Shape 20"/>
          <p:cNvSpPr/>
          <p:nvPr/>
        </p:nvSpPr>
        <p:spPr>
          <a:xfrm>
            <a:off x="6583680" y="5120640"/>
            <a:ext cx="100584" cy="100584"/>
          </a:xfrm>
          <a:prstGeom prst="ellipse">
            <a:avLst/>
          </a:prstGeom>
          <a:solidFill>
            <a:srgbClr val="F4A261"/>
          </a:solidFill>
          <a:ln/>
        </p:spPr>
      </p:sp>
      <p:sp>
        <p:nvSpPr>
          <p:cNvPr id="23" name="Text 21"/>
          <p:cNvSpPr txBox="1"/>
          <p:nvPr/>
        </p:nvSpPr>
        <p:spPr>
          <a:xfrm>
            <a:off x="6830568" y="4946904"/>
            <a:ext cx="44805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5000"/>
              </a:lnSpc>
              <a:buNone/>
            </a:pPr>
            <a:r>
              <a:rPr lang="en-US" sz="1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Canlı veri geldikçe periyodik drift kontrolü önerilir</a:t>
            </a:r>
            <a:endParaRPr lang="en-US" sz="1400" dirty="0"/>
          </a:p>
        </p:txBody>
      </p:sp>
      <p:sp>
        <p:nvSpPr>
          <p:cNvPr id="24" name="Text 22"/>
          <p:cNvSpPr txBox="1"/>
          <p:nvPr/>
        </p:nvSpPr>
        <p:spPr>
          <a:xfrm>
            <a:off x="640080" y="63550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Şevval</a:t>
            </a:r>
            <a:pPr indent="0" marL="0">
              <a:buNone/>
            </a:pPr>
            <a:r>
              <a:rPr lang="en-US" sz="1000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→   Slayt 16 / 17</a:t>
            </a:r>
            <a:endParaRPr lang="en-US" sz="1000" dirty="0"/>
          </a:p>
        </p:txBody>
      </p:sp>
      <p:sp>
        <p:nvSpPr>
          <p:cNvPr id="25" name="Text 23"/>
          <p:cNvSpPr txBox="1"/>
          <p:nvPr/>
        </p:nvSpPr>
        <p:spPr>
          <a:xfrm>
            <a:off x="9445752" y="411480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Soft</a:t>
            </a:r>
            <a:pPr algn="r" indent="0" marL="0">
              <a:buNone/>
            </a:pPr>
            <a:r>
              <a:rPr lang="en-US" sz="1200" b="1" spc="100" kern="0" dirty="0">
                <a:solidFill>
                  <a:srgbClr val="2A9D8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IT</a:t>
            </a: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</a:t>
            </a:r>
            <a:endParaRPr lang="en-US" sz="1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13233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-2286000" y="-2286000"/>
            <a:ext cx="5486400" cy="5486400"/>
          </a:xfrm>
          <a:prstGeom prst="ellipse">
            <a:avLst/>
          </a:prstGeom>
          <a:solidFill>
            <a:srgbClr val="2A9D8F">
              <a:alpha val="18000"/>
            </a:srgbClr>
          </a:solidFill>
          <a:ln/>
        </p:spPr>
      </p:sp>
      <p:sp>
        <p:nvSpPr>
          <p:cNvPr id="3" name="Shape 1"/>
          <p:cNvSpPr/>
          <p:nvPr/>
        </p:nvSpPr>
        <p:spPr>
          <a:xfrm>
            <a:off x="9144000" y="3657600"/>
            <a:ext cx="5486400" cy="5486400"/>
          </a:xfrm>
          <a:prstGeom prst="ellipse">
            <a:avLst/>
          </a:prstGeom>
          <a:solidFill>
            <a:srgbClr val="1D3557">
              <a:alpha val="75000"/>
            </a:srgbClr>
          </a:solidFill>
          <a:ln/>
        </p:spPr>
      </p:sp>
      <p:sp>
        <p:nvSpPr>
          <p:cNvPr id="4" name="Text 2"/>
          <p:cNvSpPr txBox="1"/>
          <p:nvPr/>
        </p:nvSpPr>
        <p:spPr>
          <a:xfrm>
            <a:off x="9445752" y="411480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spc="100" kern="0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Soft</a:t>
            </a:r>
            <a:pPr algn="r" indent="0" marL="0">
              <a:buNone/>
            </a:pPr>
            <a:r>
              <a:rPr lang="en-US" sz="1200" b="1" spc="100" kern="0" dirty="0">
                <a:solidFill>
                  <a:srgbClr val="8FD8CE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IT</a:t>
            </a:r>
            <a:r>
              <a:rPr lang="en-US" sz="1200" b="1" spc="100" kern="0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</a:t>
            </a:r>
            <a:endParaRPr lang="en-US" sz="1200" dirty="0"/>
          </a:p>
        </p:txBody>
      </p:sp>
      <p:sp>
        <p:nvSpPr>
          <p:cNvPr id="5" name="Text 3"/>
          <p:cNvSpPr txBox="1"/>
          <p:nvPr/>
        </p:nvSpPr>
        <p:spPr>
          <a:xfrm>
            <a:off x="640080" y="63550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AEC3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Şevval</a:t>
            </a:r>
            <a:pPr indent="0" marL="0">
              <a:buNone/>
            </a:pPr>
            <a:r>
              <a:rPr lang="en-US" sz="1000" dirty="0">
                <a:solidFill>
                  <a:srgbClr val="8FA3B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→   Slayt 17 / 17</a:t>
            </a:r>
            <a:endParaRPr lang="en-US" sz="1000" dirty="0"/>
          </a:p>
        </p:txBody>
      </p:sp>
      <p:sp>
        <p:nvSpPr>
          <p:cNvPr id="6" name="Text 4"/>
          <p:cNvSpPr txBox="1"/>
          <p:nvPr/>
        </p:nvSpPr>
        <p:spPr>
          <a:xfrm>
            <a:off x="822960" y="2468880"/>
            <a:ext cx="914400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Teşekkürler</a:t>
            </a:r>
            <a:endParaRPr lang="en-US" sz="4400" dirty="0"/>
          </a:p>
        </p:txBody>
      </p:sp>
      <p:sp>
        <p:nvSpPr>
          <p:cNvPr id="7" name="Text 5"/>
          <p:cNvSpPr txBox="1"/>
          <p:nvPr/>
        </p:nvSpPr>
        <p:spPr>
          <a:xfrm>
            <a:off x="822960" y="3429000"/>
            <a:ext cx="914400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dirty="0">
                <a:solidFill>
                  <a:srgbClr val="C9D6E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Sorularınızı bekliyorum.</a:t>
            </a:r>
            <a:endParaRPr lang="en-US" sz="1600" dirty="0"/>
          </a:p>
        </p:txBody>
      </p:sp>
      <p:sp>
        <p:nvSpPr>
          <p:cNvPr id="8" name="Shape 6"/>
          <p:cNvSpPr/>
          <p:nvPr/>
        </p:nvSpPr>
        <p:spPr>
          <a:xfrm>
            <a:off x="841248" y="4206240"/>
            <a:ext cx="1280160" cy="0"/>
          </a:xfrm>
          <a:prstGeom prst="line">
            <a:avLst/>
          </a:prstGeom>
          <a:noFill/>
          <a:ln w="31750">
            <a:solidFill>
              <a:srgbClr val="2A9D8F"/>
            </a:solidFill>
            <a:prstDash val="solid"/>
          </a:ln>
        </p:spPr>
      </p:sp>
      <p:sp>
        <p:nvSpPr>
          <p:cNvPr id="9" name="Text 7"/>
          <p:cNvSpPr txBox="1"/>
          <p:nvPr/>
        </p:nvSpPr>
        <p:spPr>
          <a:xfrm>
            <a:off x="822960" y="4389120"/>
            <a:ext cx="82296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50" i="1" dirty="0">
                <a:solidFill>
                  <a:srgbClr val="8FA3B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Canlı tahmin uygulaması: Streamlit arayüzü üzerinden ayrıca gösterilecektir.</a:t>
            </a:r>
            <a:endParaRPr lang="en-US" sz="125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EE6C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pPr indent="0" marL="0">
              <a:buNone/>
            </a:pPr>
            <a:r>
              <a:rPr lang="en-US" sz="1200" b="1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BAĞLAM · TÜRKİYE PAZARI</a:t>
            </a:r>
            <a:endParaRPr lang="en-US" sz="12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Bu Problem Türkiye Pazarında da Büyüyor</a:t>
            </a:r>
            <a:endParaRPr lang="en-US" sz="3200" dirty="0"/>
          </a:p>
        </p:txBody>
      </p:sp>
      <p:sp>
        <p:nvSpPr>
          <p:cNvPr id="4" name="Shape 3"/>
          <p:cNvSpPr/>
          <p:nvPr/>
        </p:nvSpPr>
        <p:spPr>
          <a:xfrm>
            <a:off x="640080" y="1965960"/>
            <a:ext cx="3437280" cy="3400000"/>
          </a:xfrm>
          <a:prstGeom prst="roundRect">
            <a:avLst>
              <a:gd name="adj" fmla="val 3582"/>
            </a:avLst>
          </a:prstGeom>
          <a:solidFill>
            <a:srgbClr val="F7F9FB"/>
          </a:solidFill>
          <a:ln/>
        </p:spPr>
      </p:sp>
      <p:pic>
        <p:nvPicPr>
          <p:cNvPr id="5" name="Imag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3720" y="2655689"/>
            <a:ext cx="1950000" cy="2020542"/>
          </a:xfrm>
          <a:prstGeom prst="rect">
            <a:avLst/>
          </a:prstGeom>
        </p:spPr>
      </p:pic>
      <p:sp>
        <p:nvSpPr>
          <p:cNvPr id="6" name="Shape 5"/>
          <p:cNvSpPr/>
          <p:nvPr/>
        </p:nvSpPr>
        <p:spPr>
          <a:xfrm>
            <a:off x="4377360" y="1965960"/>
            <a:ext cx="3437280" cy="3400000"/>
          </a:xfrm>
          <a:prstGeom prst="roundRect">
            <a:avLst>
              <a:gd name="adj" fmla="val 3582"/>
            </a:avLst>
          </a:prstGeom>
          <a:solidFill>
            <a:srgbClr val="F7F9FB"/>
          </a:solidFill>
          <a:ln/>
        </p:spPr>
      </p:sp>
      <p:pic>
        <p:nvPicPr>
          <p:cNvPr id="7" name="Imag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6000" y="2399293"/>
            <a:ext cx="1900000" cy="2533333"/>
          </a:xfrm>
          <a:prstGeom prst="rect">
            <a:avLst/>
          </a:prstGeom>
        </p:spPr>
      </p:pic>
      <p:sp>
        <p:nvSpPr>
          <p:cNvPr id="8" name="Shape 7"/>
          <p:cNvSpPr/>
          <p:nvPr/>
        </p:nvSpPr>
        <p:spPr>
          <a:xfrm>
            <a:off x="8114640" y="1965960"/>
            <a:ext cx="3437280" cy="3400000"/>
          </a:xfrm>
          <a:prstGeom prst="roundRect">
            <a:avLst>
              <a:gd name="adj" fmla="val 3582"/>
            </a:avLst>
          </a:prstGeom>
          <a:solidFill>
            <a:srgbClr val="F7F9FB"/>
          </a:solidFill>
          <a:ln/>
        </p:spPr>
      </p:sp>
      <p:pic>
        <p:nvPicPr>
          <p:cNvPr id="9" name="Imag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8280" y="2590960"/>
            <a:ext cx="2150000" cy="2150000"/>
          </a:xfrm>
          <a:prstGeom prst="rect">
            <a:avLst/>
          </a:prstGeom>
        </p:spPr>
      </p:pic>
      <p:sp>
        <p:nvSpPr>
          <p:cNvPr id="10" name="Text 9"/>
          <p:cNvSpPr txBox="1"/>
          <p:nvPr/>
        </p:nvSpPr>
        <p:spPr>
          <a:xfrm>
            <a:off x="640080" y="5560560"/>
            <a:ext cx="1088136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500" i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Aynı soru, Türkiye'nin hızla büyüyen yemek sipariş pazarında da geçerli.</a:t>
            </a:r>
            <a:endParaRPr lang="en-US" sz="1500" dirty="0"/>
          </a:p>
        </p:txBody>
      </p:sp>
      <p:sp>
        <p:nvSpPr>
          <p:cNvPr id="11" name="Text 10"/>
          <p:cNvSpPr txBox="1"/>
          <p:nvPr/>
        </p:nvSpPr>
        <p:spPr>
          <a:xfrm>
            <a:off x="640080" y="63550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Şevval</a:t>
            </a:r>
            <a:pPr indent="0" marL="0">
              <a:buNone/>
            </a:pPr>
            <a:r>
              <a:rPr lang="en-US" sz="1000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→   Slayt 2 / 17</a:t>
            </a:r>
            <a:endParaRPr lang="en-US" sz="1000" dirty="0"/>
          </a:p>
        </p:txBody>
      </p:sp>
      <p:sp>
        <p:nvSpPr>
          <p:cNvPr id="12" name="Text 11"/>
          <p:cNvSpPr txBox="1"/>
          <p:nvPr/>
        </p:nvSpPr>
        <p:spPr>
          <a:xfrm>
            <a:off x="9445752" y="411480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Soft</a:t>
            </a:r>
            <a:pPr algn="r" indent="0" marL="0">
              <a:buNone/>
            </a:pPr>
            <a:r>
              <a:rPr lang="en-US" sz="1200" b="1" dirty="0">
                <a:solidFill>
                  <a:srgbClr val="2A9D8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IT</a:t>
            </a:r>
            <a:pPr algn="r" indent="0" marL="0">
              <a:buNone/>
            </a:pPr>
            <a:r>
              <a:rPr lang="en-US" sz="12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EE6C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pPr indent="0" marL="0">
              <a:buNone/>
            </a:pPr>
            <a:r>
              <a:rPr lang="en-US" sz="1200" b="1" spc="200" kern="0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 · PROBLEM TANIMI</a:t>
            </a:r>
            <a:endParaRPr lang="en-US" sz="12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Teslimat Süresi Tahmininin İş Değeri</a:t>
            </a:r>
            <a:endParaRPr lang="en-US" sz="3200" dirty="0"/>
          </a:p>
        </p:txBody>
      </p:sp>
      <p:sp>
        <p:nvSpPr>
          <p:cNvPr id="4" name="Text 2"/>
          <p:cNvSpPr txBox="1"/>
          <p:nvPr/>
        </p:nvSpPr>
        <p:spPr>
          <a:xfrm>
            <a:off x="640080" y="1874520"/>
            <a:ext cx="5029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150" kern="0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BAĞLAM</a:t>
            </a:r>
            <a:endParaRPr lang="en-US" sz="1200" dirty="0"/>
          </a:p>
        </p:txBody>
      </p:sp>
      <p:sp>
        <p:nvSpPr>
          <p:cNvPr id="5" name="Text 3"/>
          <p:cNvSpPr txBox="1"/>
          <p:nvPr/>
        </p:nvSpPr>
        <p:spPr>
          <a:xfrm>
            <a:off x="640080" y="2212848"/>
            <a:ext cx="50292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Yemek teslimat platformları, sipariş anında müşteriye tahmini bir teslimat süresi bildirmek durumundadır.</a:t>
            </a:r>
            <a:endParaRPr lang="en-US" sz="1400" dirty="0"/>
          </a:p>
        </p:txBody>
      </p:sp>
      <p:sp>
        <p:nvSpPr>
          <p:cNvPr id="6" name="Text 4"/>
          <p:cNvSpPr txBox="1"/>
          <p:nvPr/>
        </p:nvSpPr>
        <p:spPr>
          <a:xfrm>
            <a:off x="640080" y="3108960"/>
            <a:ext cx="5029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150" kern="0" dirty="0">
                <a:solidFill>
                  <a:srgbClr val="EE6C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SORUN</a:t>
            </a:r>
            <a:endParaRPr lang="en-US" sz="1200" dirty="0"/>
          </a:p>
        </p:txBody>
      </p:sp>
      <p:sp>
        <p:nvSpPr>
          <p:cNvPr id="7" name="Text 5"/>
          <p:cNvSpPr txBox="1"/>
          <p:nvPr/>
        </p:nvSpPr>
        <p:spPr>
          <a:xfrm>
            <a:off x="640080" y="3447288"/>
            <a:ext cx="502920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Gerçekleşen süreler 10–54 dakika arasında, </a:t>
            </a:r>
            <a:pPr indent="0" marL="0">
              <a:lnSpc>
                <a:spcPct val="130000"/>
              </a:lnSpc>
              <a:buNone/>
            </a:pPr>
            <a:r>
              <a:rPr lang="en-US" sz="1400" b="1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ortalama ±9.4 dakikalık standart sapmayla </a:t>
            </a:r>
            <a:pPr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değişmektedir; sabit bir tahmin (örn. ortalama süre) bu değişkenliği açıklayamaz.</a:t>
            </a:r>
            <a:endParaRPr lang="en-US" sz="1400" dirty="0"/>
          </a:p>
        </p:txBody>
      </p:sp>
      <p:sp>
        <p:nvSpPr>
          <p:cNvPr id="8" name="Text 6"/>
          <p:cNvSpPr txBox="1"/>
          <p:nvPr/>
        </p:nvSpPr>
        <p:spPr>
          <a:xfrm>
            <a:off x="640080" y="4617720"/>
            <a:ext cx="5029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150" kern="0" dirty="0">
                <a:solidFill>
                  <a:srgbClr val="457B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YAKLAŞIM</a:t>
            </a:r>
            <a:endParaRPr lang="en-US" sz="1200" dirty="0"/>
          </a:p>
        </p:txBody>
      </p:sp>
      <p:sp>
        <p:nvSpPr>
          <p:cNvPr id="9" name="Text 7"/>
          <p:cNvSpPr txBox="1"/>
          <p:nvPr/>
        </p:nvSpPr>
        <p:spPr>
          <a:xfrm>
            <a:off x="640080" y="4956048"/>
            <a:ext cx="5029200" cy="10515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4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Sipariş anında gözlemlenebilen değişkenlerden (mesafe, trafik, hava, kurye bilgisi) yararlanan denetimli bir regresyon modeli önerilmektedir.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5989320" y="1828800"/>
            <a:ext cx="5532120" cy="4343400"/>
          </a:xfrm>
          <a:prstGeom prst="roundRect">
            <a:avLst>
              <a:gd name="adj" fmla="val 2947"/>
            </a:avLst>
          </a:prstGeom>
          <a:solidFill>
            <a:srgbClr val="F7F9FB"/>
          </a:solidFill>
          <a:ln/>
        </p:spPr>
      </p:sp>
      <p:pic>
        <p:nvPicPr>
          <p:cNvPr id="11" name="Image 0" descr="/home/claude/proje/pptx_assets/hedef_dagilim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17920" y="2011680"/>
            <a:ext cx="5074920" cy="3108960"/>
          </a:xfrm>
          <a:prstGeom prst="rect">
            <a:avLst/>
          </a:prstGeom>
        </p:spPr>
      </p:pic>
      <p:sp>
        <p:nvSpPr>
          <p:cNvPr id="12" name="Text 9"/>
          <p:cNvSpPr txBox="1"/>
          <p:nvPr/>
        </p:nvSpPr>
        <p:spPr>
          <a:xfrm>
            <a:off x="6217920" y="5138928"/>
            <a:ext cx="507492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i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Kanıt: 45.593 sipariş  ·  X: dakika, Y: sipariş sayısı</a:t>
            </a:r>
            <a:endParaRPr lang="en-US" sz="1150" dirty="0"/>
          </a:p>
        </p:txBody>
      </p:sp>
      <p:sp>
        <p:nvSpPr>
          <p:cNvPr id="13" name="Shape 10"/>
          <p:cNvSpPr/>
          <p:nvPr/>
        </p:nvSpPr>
        <p:spPr>
          <a:xfrm>
            <a:off x="6217920" y="5486400"/>
            <a:ext cx="2468880" cy="594360"/>
          </a:xfrm>
          <a:prstGeom prst="roundRect">
            <a:avLst>
              <a:gd name="adj" fmla="val 15385"/>
            </a:avLst>
          </a:prstGeom>
          <a:solidFill>
            <a:srgbClr val="1D3557"/>
          </a:solidFill>
          <a:ln/>
        </p:spPr>
      </p:sp>
      <p:sp>
        <p:nvSpPr>
          <p:cNvPr id="14" name="Text 11"/>
          <p:cNvSpPr txBox="1"/>
          <p:nvPr/>
        </p:nvSpPr>
        <p:spPr>
          <a:xfrm>
            <a:off x="6217920" y="5486400"/>
            <a:ext cx="24688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– 54 dk   </a:t>
            </a:r>
            <a:pPr algn="ctr" indent="0" marL="0">
              <a:buNone/>
            </a:pPr>
            <a:r>
              <a:rPr lang="en-US" sz="1050" dirty="0">
                <a:solidFill>
                  <a:srgbClr val="AEC3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gözlenen aralık</a:t>
            </a:r>
            <a:endParaRPr lang="en-US" sz="1400" dirty="0"/>
          </a:p>
        </p:txBody>
      </p:sp>
      <p:sp>
        <p:nvSpPr>
          <p:cNvPr id="15" name="Shape 12"/>
          <p:cNvSpPr/>
          <p:nvPr/>
        </p:nvSpPr>
        <p:spPr>
          <a:xfrm>
            <a:off x="8915400" y="5486400"/>
            <a:ext cx="2468880" cy="594360"/>
          </a:xfrm>
          <a:prstGeom prst="roundRect">
            <a:avLst>
              <a:gd name="adj" fmla="val 15385"/>
            </a:avLst>
          </a:prstGeom>
          <a:solidFill>
            <a:srgbClr val="1D3557"/>
          </a:solidFill>
          <a:ln/>
        </p:spPr>
      </p:sp>
      <p:sp>
        <p:nvSpPr>
          <p:cNvPr id="16" name="Text 13"/>
          <p:cNvSpPr txBox="1"/>
          <p:nvPr/>
        </p:nvSpPr>
        <p:spPr>
          <a:xfrm>
            <a:off x="8915400" y="5486400"/>
            <a:ext cx="246888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σ = 9.4 dk   </a:t>
            </a:r>
            <a:pPr algn="ctr" indent="0" marL="0">
              <a:buNone/>
            </a:pPr>
            <a:r>
              <a:rPr lang="en-US" sz="1050" dirty="0">
                <a:solidFill>
                  <a:srgbClr val="AEC3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standart sapma</a:t>
            </a:r>
            <a:endParaRPr lang="en-US" sz="1400" dirty="0"/>
          </a:p>
        </p:txBody>
      </p:sp>
      <p:sp>
        <p:nvSpPr>
          <p:cNvPr id="17" name="Text 14"/>
          <p:cNvSpPr txBox="1"/>
          <p:nvPr/>
        </p:nvSpPr>
        <p:spPr>
          <a:xfrm>
            <a:off x="640080" y="63550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Şevval</a:t>
            </a:r>
            <a:pPr indent="0" marL="0">
              <a:buNone/>
            </a:pPr>
            <a:r>
              <a:rPr lang="en-US" sz="1000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→   Slayt 3 / 17</a:t>
            </a:r>
            <a:endParaRPr lang="en-US" sz="1000" dirty="0"/>
          </a:p>
        </p:txBody>
      </p:sp>
      <p:sp>
        <p:nvSpPr>
          <p:cNvPr id="18" name="Text 15"/>
          <p:cNvSpPr txBox="1"/>
          <p:nvPr/>
        </p:nvSpPr>
        <p:spPr>
          <a:xfrm>
            <a:off x="9445752" y="411480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Soft</a:t>
            </a:r>
            <a:pPr algn="r" indent="0" marL="0">
              <a:buNone/>
            </a:pPr>
            <a:r>
              <a:rPr lang="en-US" sz="1200" b="1" spc="100" kern="0" dirty="0">
                <a:solidFill>
                  <a:srgbClr val="2A9D8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IT</a:t>
            </a: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</a:t>
            </a:r>
            <a:endParaRPr lang="en-US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EE6C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pPr indent="0" marL="0">
              <a:buNone/>
            </a:pPr>
            <a:r>
              <a:rPr lang="en-US" sz="1200" b="1" spc="200" kern="0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 · ARAŞTIRMA SORUSU &amp; HIPOTEZLER</a:t>
            </a:r>
            <a:endParaRPr lang="en-US" sz="12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Sipariş Verisiyle Süre Ne Kadar Tahmin Edilebilir?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40080" y="1783080"/>
            <a:ext cx="10881360" cy="685800"/>
          </a:xfrm>
          <a:prstGeom prst="roundRect">
            <a:avLst>
              <a:gd name="adj" fmla="val 13333"/>
            </a:avLst>
          </a:prstGeom>
          <a:solidFill>
            <a:srgbClr val="1D3557"/>
          </a:solidFill>
          <a:ln/>
        </p:spPr>
      </p:sp>
      <p:sp>
        <p:nvSpPr>
          <p:cNvPr id="5" name="Text 3"/>
          <p:cNvSpPr txBox="1"/>
          <p:nvPr/>
        </p:nvSpPr>
        <p:spPr>
          <a:xfrm>
            <a:off x="914400" y="1783080"/>
            <a:ext cx="1033272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Araştırma Sorusu:  Sipariş anında bilinen değişkenler (mesafe, trafik, hava, kurye bilgisi vb.) kullanılarak teslimat süresi ne doğrulukla tahmin edilebilir?</a:t>
            </a:r>
            <a:endParaRPr lang="en-US" sz="1300" dirty="0"/>
          </a:p>
        </p:txBody>
      </p:sp>
      <p:sp>
        <p:nvSpPr>
          <p:cNvPr id="6" name="Shape 4"/>
          <p:cNvSpPr/>
          <p:nvPr/>
        </p:nvSpPr>
        <p:spPr>
          <a:xfrm>
            <a:off x="640080" y="2788920"/>
            <a:ext cx="10881360" cy="777240"/>
          </a:xfrm>
          <a:prstGeom prst="roundRect">
            <a:avLst>
              <a:gd name="adj" fmla="val 11765"/>
            </a:avLst>
          </a:prstGeom>
          <a:solidFill>
            <a:srgbClr val="F7F9FB"/>
          </a:solidFill>
          <a:ln/>
        </p:spPr>
      </p:sp>
      <p:sp>
        <p:nvSpPr>
          <p:cNvPr id="7" name="Shape 5"/>
          <p:cNvSpPr/>
          <p:nvPr/>
        </p:nvSpPr>
        <p:spPr>
          <a:xfrm>
            <a:off x="822960" y="2926080"/>
            <a:ext cx="685800" cy="502920"/>
          </a:xfrm>
          <a:prstGeom prst="roundRect">
            <a:avLst>
              <a:gd name="adj" fmla="val 14545"/>
            </a:avLst>
          </a:prstGeom>
          <a:solidFill>
            <a:srgbClr val="EE6C4D"/>
          </a:solidFill>
          <a:ln/>
        </p:spPr>
      </p:sp>
      <p:sp>
        <p:nvSpPr>
          <p:cNvPr id="8" name="Text 6"/>
          <p:cNvSpPr txBox="1"/>
          <p:nvPr/>
        </p:nvSpPr>
        <p:spPr>
          <a:xfrm>
            <a:off x="822960" y="2926080"/>
            <a:ext cx="685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H1</a:t>
            </a:r>
            <a:endParaRPr lang="en-US" sz="1600" dirty="0"/>
          </a:p>
        </p:txBody>
      </p:sp>
      <p:sp>
        <p:nvSpPr>
          <p:cNvPr id="9" name="Text 7"/>
          <p:cNvSpPr txBox="1"/>
          <p:nvPr/>
        </p:nvSpPr>
        <p:spPr>
          <a:xfrm>
            <a:off x="1783080" y="2788920"/>
            <a:ext cx="95097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Trafik yoğunluğu arttıkça teslimat süresi artar.</a:t>
            </a:r>
            <a:endParaRPr lang="en-US" sz="1500" dirty="0"/>
          </a:p>
        </p:txBody>
      </p:sp>
      <p:sp>
        <p:nvSpPr>
          <p:cNvPr id="10" name="Shape 8"/>
          <p:cNvSpPr/>
          <p:nvPr/>
        </p:nvSpPr>
        <p:spPr>
          <a:xfrm>
            <a:off x="640080" y="3703320"/>
            <a:ext cx="10881360" cy="777240"/>
          </a:xfrm>
          <a:prstGeom prst="roundRect">
            <a:avLst>
              <a:gd name="adj" fmla="val 11765"/>
            </a:avLst>
          </a:prstGeom>
          <a:solidFill>
            <a:srgbClr val="F7F9FB"/>
          </a:solidFill>
          <a:ln/>
        </p:spPr>
      </p:sp>
      <p:sp>
        <p:nvSpPr>
          <p:cNvPr id="11" name="Shape 9"/>
          <p:cNvSpPr/>
          <p:nvPr/>
        </p:nvSpPr>
        <p:spPr>
          <a:xfrm>
            <a:off x="822960" y="3840480"/>
            <a:ext cx="685800" cy="502920"/>
          </a:xfrm>
          <a:prstGeom prst="roundRect">
            <a:avLst>
              <a:gd name="adj" fmla="val 14545"/>
            </a:avLst>
          </a:prstGeom>
          <a:solidFill>
            <a:srgbClr val="F4A261"/>
          </a:solidFill>
          <a:ln/>
        </p:spPr>
      </p:sp>
      <p:sp>
        <p:nvSpPr>
          <p:cNvPr id="12" name="Text 10"/>
          <p:cNvSpPr txBox="1"/>
          <p:nvPr/>
        </p:nvSpPr>
        <p:spPr>
          <a:xfrm>
            <a:off x="822960" y="3840480"/>
            <a:ext cx="685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H2</a:t>
            </a:r>
            <a:endParaRPr lang="en-US" sz="1600" dirty="0"/>
          </a:p>
        </p:txBody>
      </p:sp>
      <p:sp>
        <p:nvSpPr>
          <p:cNvPr id="13" name="Text 11"/>
          <p:cNvSpPr txBox="1"/>
          <p:nvPr/>
        </p:nvSpPr>
        <p:spPr>
          <a:xfrm>
            <a:off x="1783080" y="3703320"/>
            <a:ext cx="95097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Aynı anda yapılan teslimat sayısı arttıkça süre uzar.</a:t>
            </a:r>
            <a:endParaRPr lang="en-US" sz="1500" dirty="0"/>
          </a:p>
        </p:txBody>
      </p:sp>
      <p:sp>
        <p:nvSpPr>
          <p:cNvPr id="14" name="Shape 12"/>
          <p:cNvSpPr/>
          <p:nvPr/>
        </p:nvSpPr>
        <p:spPr>
          <a:xfrm>
            <a:off x="640080" y="4617720"/>
            <a:ext cx="10881360" cy="777240"/>
          </a:xfrm>
          <a:prstGeom prst="roundRect">
            <a:avLst>
              <a:gd name="adj" fmla="val 11765"/>
            </a:avLst>
          </a:prstGeom>
          <a:solidFill>
            <a:srgbClr val="F7F9FB"/>
          </a:solidFill>
          <a:ln/>
        </p:spPr>
      </p:sp>
      <p:sp>
        <p:nvSpPr>
          <p:cNvPr id="15" name="Shape 13"/>
          <p:cNvSpPr/>
          <p:nvPr/>
        </p:nvSpPr>
        <p:spPr>
          <a:xfrm>
            <a:off x="822960" y="4754880"/>
            <a:ext cx="685800" cy="502920"/>
          </a:xfrm>
          <a:prstGeom prst="roundRect">
            <a:avLst>
              <a:gd name="adj" fmla="val 14545"/>
            </a:avLst>
          </a:prstGeom>
          <a:solidFill>
            <a:srgbClr val="2A9D8F"/>
          </a:solidFill>
          <a:ln/>
        </p:spPr>
      </p:sp>
      <p:sp>
        <p:nvSpPr>
          <p:cNvPr id="16" name="Text 14"/>
          <p:cNvSpPr txBox="1"/>
          <p:nvPr/>
        </p:nvSpPr>
        <p:spPr>
          <a:xfrm>
            <a:off x="822960" y="4754880"/>
            <a:ext cx="685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H3</a:t>
            </a:r>
            <a:endParaRPr lang="en-US" sz="1600" dirty="0"/>
          </a:p>
        </p:txBody>
      </p:sp>
      <p:sp>
        <p:nvSpPr>
          <p:cNvPr id="17" name="Text 15"/>
          <p:cNvSpPr txBox="1"/>
          <p:nvPr/>
        </p:nvSpPr>
        <p:spPr>
          <a:xfrm>
            <a:off x="1783080" y="4617720"/>
            <a:ext cx="95097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Festival dönemlerinde teslimat süresi daha uzundur.</a:t>
            </a:r>
            <a:endParaRPr lang="en-US" sz="1500" dirty="0"/>
          </a:p>
        </p:txBody>
      </p:sp>
      <p:sp>
        <p:nvSpPr>
          <p:cNvPr id="18" name="Shape 16"/>
          <p:cNvSpPr/>
          <p:nvPr/>
        </p:nvSpPr>
        <p:spPr>
          <a:xfrm>
            <a:off x="640080" y="5532120"/>
            <a:ext cx="10881360" cy="777240"/>
          </a:xfrm>
          <a:prstGeom prst="roundRect">
            <a:avLst>
              <a:gd name="adj" fmla="val 11765"/>
            </a:avLst>
          </a:prstGeom>
          <a:solidFill>
            <a:srgbClr val="F7F9FB"/>
          </a:solidFill>
          <a:ln/>
        </p:spPr>
      </p:sp>
      <p:sp>
        <p:nvSpPr>
          <p:cNvPr id="19" name="Shape 17"/>
          <p:cNvSpPr/>
          <p:nvPr/>
        </p:nvSpPr>
        <p:spPr>
          <a:xfrm>
            <a:off x="822960" y="5669280"/>
            <a:ext cx="685800" cy="502920"/>
          </a:xfrm>
          <a:prstGeom prst="roundRect">
            <a:avLst>
              <a:gd name="adj" fmla="val 14545"/>
            </a:avLst>
          </a:prstGeom>
          <a:solidFill>
            <a:srgbClr val="457B9D"/>
          </a:solidFill>
          <a:ln/>
        </p:spPr>
      </p:sp>
      <p:sp>
        <p:nvSpPr>
          <p:cNvPr id="20" name="Text 18"/>
          <p:cNvSpPr txBox="1"/>
          <p:nvPr/>
        </p:nvSpPr>
        <p:spPr>
          <a:xfrm>
            <a:off x="822960" y="5669280"/>
            <a:ext cx="6858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H4</a:t>
            </a:r>
            <a:endParaRPr lang="en-US" sz="1600" dirty="0"/>
          </a:p>
        </p:txBody>
      </p:sp>
      <p:sp>
        <p:nvSpPr>
          <p:cNvPr id="21" name="Text 19"/>
          <p:cNvSpPr txBox="1"/>
          <p:nvPr/>
        </p:nvSpPr>
        <p:spPr>
          <a:xfrm>
            <a:off x="1783080" y="5532120"/>
            <a:ext cx="950976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Kurye puanı yükseldikçe teslimat süresi kısalır.</a:t>
            </a:r>
            <a:endParaRPr lang="en-US" sz="1500" dirty="0"/>
          </a:p>
        </p:txBody>
      </p:sp>
      <p:sp>
        <p:nvSpPr>
          <p:cNvPr id="22" name="Text 20"/>
          <p:cNvSpPr txBox="1"/>
          <p:nvPr/>
        </p:nvSpPr>
        <p:spPr>
          <a:xfrm>
            <a:off x="640080" y="63550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Şevval</a:t>
            </a:r>
            <a:pPr indent="0" marL="0">
              <a:buNone/>
            </a:pPr>
            <a:r>
              <a:rPr lang="en-US" sz="1000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→   Slayt 5 / 17</a:t>
            </a:r>
            <a:endParaRPr lang="en-US" sz="1000" dirty="0"/>
          </a:p>
        </p:txBody>
      </p:sp>
      <p:sp>
        <p:nvSpPr>
          <p:cNvPr id="23" name="Text 21"/>
          <p:cNvSpPr txBox="1"/>
          <p:nvPr/>
        </p:nvSpPr>
        <p:spPr>
          <a:xfrm>
            <a:off x="9445752" y="411480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Soft</a:t>
            </a:r>
            <a:pPr algn="r" indent="0" marL="0">
              <a:buNone/>
            </a:pPr>
            <a:r>
              <a:rPr lang="en-US" sz="1200" b="1" spc="100" kern="0" dirty="0">
                <a:solidFill>
                  <a:srgbClr val="2A9D8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IT</a:t>
            </a: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</a:t>
            </a:r>
            <a:endParaRPr lang="en-US" sz="12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EE6C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pPr indent="0" marL="0">
              <a:buNone/>
            </a:pPr>
            <a:r>
              <a:rPr lang="en-US" sz="1200" b="1" spc="200" kern="0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 · VERI SETI</a:t>
            </a:r>
            <a:endParaRPr lang="en-US" sz="12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Kaynak veri hakkında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40080" y="2057400"/>
            <a:ext cx="3520440" cy="1554480"/>
          </a:xfrm>
          <a:prstGeom prst="roundRect">
            <a:avLst>
              <a:gd name="adj" fmla="val 7059"/>
            </a:avLst>
          </a:prstGeom>
          <a:solidFill>
            <a:srgbClr val="1D3557"/>
          </a:solidFill>
          <a:ln/>
        </p:spPr>
      </p:sp>
      <p:sp>
        <p:nvSpPr>
          <p:cNvPr id="5" name="Text 3"/>
          <p:cNvSpPr txBox="1"/>
          <p:nvPr/>
        </p:nvSpPr>
        <p:spPr>
          <a:xfrm>
            <a:off x="640080" y="2194560"/>
            <a:ext cx="35204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45.593</a:t>
            </a:r>
            <a:endParaRPr lang="en-US" sz="3400" dirty="0"/>
          </a:p>
        </p:txBody>
      </p:sp>
      <p:sp>
        <p:nvSpPr>
          <p:cNvPr id="6" name="Text 4"/>
          <p:cNvSpPr txBox="1"/>
          <p:nvPr/>
        </p:nvSpPr>
        <p:spPr>
          <a:xfrm>
            <a:off x="640080" y="2971800"/>
            <a:ext cx="3520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dirty="0">
                <a:solidFill>
                  <a:srgbClr val="AEC3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eğitim örneği</a:t>
            </a:r>
            <a:endParaRPr lang="en-US" sz="1250" dirty="0"/>
          </a:p>
        </p:txBody>
      </p:sp>
      <p:sp>
        <p:nvSpPr>
          <p:cNvPr id="7" name="Shape 5"/>
          <p:cNvSpPr/>
          <p:nvPr/>
        </p:nvSpPr>
        <p:spPr>
          <a:xfrm>
            <a:off x="4416552" y="2057400"/>
            <a:ext cx="3520440" cy="1554480"/>
          </a:xfrm>
          <a:prstGeom prst="roundRect">
            <a:avLst>
              <a:gd name="adj" fmla="val 7059"/>
            </a:avLst>
          </a:prstGeom>
          <a:solidFill>
            <a:srgbClr val="1D3557"/>
          </a:solidFill>
          <a:ln/>
        </p:spPr>
      </p:sp>
      <p:sp>
        <p:nvSpPr>
          <p:cNvPr id="8" name="Text 6"/>
          <p:cNvSpPr txBox="1"/>
          <p:nvPr/>
        </p:nvSpPr>
        <p:spPr>
          <a:xfrm>
            <a:off x="4416552" y="2194560"/>
            <a:ext cx="35204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11.399</a:t>
            </a:r>
            <a:endParaRPr lang="en-US" sz="3400" dirty="0"/>
          </a:p>
        </p:txBody>
      </p:sp>
      <p:sp>
        <p:nvSpPr>
          <p:cNvPr id="9" name="Text 7"/>
          <p:cNvSpPr txBox="1"/>
          <p:nvPr/>
        </p:nvSpPr>
        <p:spPr>
          <a:xfrm>
            <a:off x="4416552" y="2971800"/>
            <a:ext cx="3520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dirty="0">
                <a:solidFill>
                  <a:srgbClr val="AEC3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test örneği</a:t>
            </a:r>
            <a:endParaRPr lang="en-US" sz="1250" dirty="0"/>
          </a:p>
        </p:txBody>
      </p:sp>
      <p:sp>
        <p:nvSpPr>
          <p:cNvPr id="10" name="Shape 8"/>
          <p:cNvSpPr/>
          <p:nvPr/>
        </p:nvSpPr>
        <p:spPr>
          <a:xfrm>
            <a:off x="8193024" y="2057400"/>
            <a:ext cx="3520440" cy="1554480"/>
          </a:xfrm>
          <a:prstGeom prst="roundRect">
            <a:avLst>
              <a:gd name="adj" fmla="val 7059"/>
            </a:avLst>
          </a:prstGeom>
          <a:solidFill>
            <a:srgbClr val="1D3557"/>
          </a:solidFill>
          <a:ln/>
        </p:spPr>
      </p:sp>
      <p:sp>
        <p:nvSpPr>
          <p:cNvPr id="11" name="Text 9"/>
          <p:cNvSpPr txBox="1"/>
          <p:nvPr/>
        </p:nvSpPr>
        <p:spPr>
          <a:xfrm>
            <a:off x="8193024" y="2194560"/>
            <a:ext cx="352044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20</a:t>
            </a:r>
            <a:endParaRPr lang="en-US" sz="3400" dirty="0"/>
          </a:p>
        </p:txBody>
      </p:sp>
      <p:sp>
        <p:nvSpPr>
          <p:cNvPr id="12" name="Text 10"/>
          <p:cNvSpPr txBox="1"/>
          <p:nvPr/>
        </p:nvSpPr>
        <p:spPr>
          <a:xfrm>
            <a:off x="8193024" y="2971800"/>
            <a:ext cx="352044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250" dirty="0">
                <a:solidFill>
                  <a:srgbClr val="AEC3D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ham değişken</a:t>
            </a:r>
            <a:endParaRPr lang="en-US" sz="1250" dirty="0"/>
          </a:p>
        </p:txBody>
      </p:sp>
      <p:sp>
        <p:nvSpPr>
          <p:cNvPr id="13" name="Text 11"/>
          <p:cNvSpPr txBox="1"/>
          <p:nvPr/>
        </p:nvSpPr>
        <p:spPr>
          <a:xfrm>
            <a:off x="640080" y="3977640"/>
            <a:ext cx="5486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150" kern="0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DEĞİŞKEN GRUPLARI</a:t>
            </a:r>
            <a:endParaRPr lang="en-US" sz="1200" dirty="0"/>
          </a:p>
        </p:txBody>
      </p:sp>
      <p:sp>
        <p:nvSpPr>
          <p:cNvPr id="14" name="Shape 12"/>
          <p:cNvSpPr/>
          <p:nvPr/>
        </p:nvSpPr>
        <p:spPr>
          <a:xfrm>
            <a:off x="685800" y="4480560"/>
            <a:ext cx="91440" cy="91440"/>
          </a:xfrm>
          <a:prstGeom prst="ellipse">
            <a:avLst/>
          </a:prstGeom>
          <a:solidFill>
            <a:srgbClr val="EE6C4D"/>
          </a:solidFill>
          <a:ln/>
        </p:spPr>
      </p:sp>
      <p:sp>
        <p:nvSpPr>
          <p:cNvPr id="15" name="Text 13"/>
          <p:cNvSpPr txBox="1"/>
          <p:nvPr/>
        </p:nvSpPr>
        <p:spPr>
          <a:xfrm>
            <a:off x="914400" y="4315968"/>
            <a:ext cx="5669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Kurye bilgisi — yaş, puan, araç tipi/durumu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685800" y="4882896"/>
            <a:ext cx="91440" cy="91440"/>
          </a:xfrm>
          <a:prstGeom prst="ellipse">
            <a:avLst/>
          </a:prstGeom>
          <a:solidFill>
            <a:srgbClr val="EE6C4D"/>
          </a:solidFill>
          <a:ln/>
        </p:spPr>
      </p:sp>
      <p:sp>
        <p:nvSpPr>
          <p:cNvPr id="17" name="Text 15"/>
          <p:cNvSpPr txBox="1"/>
          <p:nvPr/>
        </p:nvSpPr>
        <p:spPr>
          <a:xfrm>
            <a:off x="914400" y="4718304"/>
            <a:ext cx="5669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Konum — restoran ve teslimat noktası koordinatları</a:t>
            </a:r>
            <a:endParaRPr lang="en-US" sz="1300" dirty="0"/>
          </a:p>
        </p:txBody>
      </p:sp>
      <p:sp>
        <p:nvSpPr>
          <p:cNvPr id="18" name="Shape 16"/>
          <p:cNvSpPr/>
          <p:nvPr/>
        </p:nvSpPr>
        <p:spPr>
          <a:xfrm>
            <a:off x="685800" y="5285232"/>
            <a:ext cx="91440" cy="91440"/>
          </a:xfrm>
          <a:prstGeom prst="ellipse">
            <a:avLst/>
          </a:prstGeom>
          <a:solidFill>
            <a:srgbClr val="EE6C4D"/>
          </a:solidFill>
          <a:ln/>
        </p:spPr>
      </p:sp>
      <p:sp>
        <p:nvSpPr>
          <p:cNvPr id="19" name="Text 17"/>
          <p:cNvSpPr txBox="1"/>
          <p:nvPr/>
        </p:nvSpPr>
        <p:spPr>
          <a:xfrm>
            <a:off x="914400" y="5120640"/>
            <a:ext cx="5669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Bağlam — hava durumu, trafik, festival, şehir tipi</a:t>
            </a:r>
            <a:endParaRPr lang="en-US" sz="1300" dirty="0"/>
          </a:p>
        </p:txBody>
      </p:sp>
      <p:sp>
        <p:nvSpPr>
          <p:cNvPr id="20" name="Shape 18"/>
          <p:cNvSpPr/>
          <p:nvPr/>
        </p:nvSpPr>
        <p:spPr>
          <a:xfrm>
            <a:off x="685800" y="5687568"/>
            <a:ext cx="91440" cy="91440"/>
          </a:xfrm>
          <a:prstGeom prst="ellipse">
            <a:avLst/>
          </a:prstGeom>
          <a:solidFill>
            <a:srgbClr val="EE6C4D"/>
          </a:solidFill>
          <a:ln/>
        </p:spPr>
      </p:sp>
      <p:sp>
        <p:nvSpPr>
          <p:cNvPr id="21" name="Text 19"/>
          <p:cNvSpPr txBox="1"/>
          <p:nvPr/>
        </p:nvSpPr>
        <p:spPr>
          <a:xfrm>
            <a:off x="914400" y="5522976"/>
            <a:ext cx="5669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Zaman — sipariş tarihi, sipariş/alım saatleri</a:t>
            </a:r>
            <a:endParaRPr lang="en-US" sz="1300" dirty="0"/>
          </a:p>
        </p:txBody>
      </p:sp>
      <p:sp>
        <p:nvSpPr>
          <p:cNvPr id="22" name="Shape 20"/>
          <p:cNvSpPr/>
          <p:nvPr/>
        </p:nvSpPr>
        <p:spPr>
          <a:xfrm>
            <a:off x="685800" y="6089904"/>
            <a:ext cx="91440" cy="91440"/>
          </a:xfrm>
          <a:prstGeom prst="ellipse">
            <a:avLst/>
          </a:prstGeom>
          <a:solidFill>
            <a:srgbClr val="EE6C4D"/>
          </a:solidFill>
          <a:ln/>
        </p:spPr>
      </p:sp>
      <p:sp>
        <p:nvSpPr>
          <p:cNvPr id="23" name="Text 21"/>
          <p:cNvSpPr txBox="1"/>
          <p:nvPr/>
        </p:nvSpPr>
        <p:spPr>
          <a:xfrm>
            <a:off x="914400" y="5925312"/>
            <a:ext cx="566928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Hedef — gerçekleşen teslimat süresi (dakika)</a:t>
            </a:r>
            <a:endParaRPr lang="en-US" sz="1300" dirty="0"/>
          </a:p>
        </p:txBody>
      </p:sp>
      <p:sp>
        <p:nvSpPr>
          <p:cNvPr id="24" name="Shape 22"/>
          <p:cNvSpPr/>
          <p:nvPr/>
        </p:nvSpPr>
        <p:spPr>
          <a:xfrm>
            <a:off x="6858000" y="3977640"/>
            <a:ext cx="4663440" cy="2423160"/>
          </a:xfrm>
          <a:prstGeom prst="roundRect">
            <a:avLst>
              <a:gd name="adj" fmla="val 4528"/>
            </a:avLst>
          </a:prstGeom>
          <a:solidFill>
            <a:srgbClr val="F7F9FB"/>
          </a:solidFill>
          <a:ln/>
        </p:spPr>
      </p:sp>
      <p:sp>
        <p:nvSpPr>
          <p:cNvPr id="25" name="Text 23"/>
          <p:cNvSpPr txBox="1"/>
          <p:nvPr/>
        </p:nvSpPr>
        <p:spPr>
          <a:xfrm>
            <a:off x="7132320" y="4160520"/>
            <a:ext cx="4114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Kaynak</a:t>
            </a:r>
            <a:endParaRPr lang="en-US" sz="1200" dirty="0"/>
          </a:p>
        </p:txBody>
      </p:sp>
      <p:sp>
        <p:nvSpPr>
          <p:cNvPr id="26" name="Text 24"/>
          <p:cNvSpPr txBox="1"/>
          <p:nvPr/>
        </p:nvSpPr>
        <p:spPr>
          <a:xfrm>
            <a:off x="7132320" y="4526280"/>
            <a:ext cx="411480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Hindistan'daki bir yemek teslimat platformunun</a:t>
            </a:r>
            <a:endParaRPr lang="en-US" sz="125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2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geçmiş sipariş kayıtları (Kaggle üzerinden alınmıştır).</a:t>
            </a:r>
            <a:endParaRPr lang="en-US" sz="1250" dirty="0"/>
          </a:p>
        </p:txBody>
      </p:sp>
      <p:sp>
        <p:nvSpPr>
          <p:cNvPr id="27" name="Text 25"/>
          <p:cNvSpPr txBox="1"/>
          <p:nvPr/>
        </p:nvSpPr>
        <p:spPr>
          <a:xfrm>
            <a:off x="7132320" y="5532120"/>
            <a:ext cx="4114800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30000"/>
              </a:lnSpc>
              <a:buNone/>
            </a:pPr>
            <a:r>
              <a:rPr lang="en-US" sz="1100" i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Not: Bulgular öncelikle Hindistan'daki şehir-içi</a:t>
            </a:r>
            <a:endParaRPr lang="en-US" sz="1100" dirty="0"/>
          </a:p>
          <a:p>
            <a:pPr indent="0" marL="0">
              <a:lnSpc>
                <a:spcPct val="130000"/>
              </a:lnSpc>
              <a:buNone/>
            </a:pPr>
            <a:r>
              <a:rPr lang="en-US" sz="1100" i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teslimat düzenine özgüdür.</a:t>
            </a:r>
            <a:endParaRPr lang="en-US" sz="1100" dirty="0"/>
          </a:p>
        </p:txBody>
      </p:sp>
      <p:sp>
        <p:nvSpPr>
          <p:cNvPr id="28" name="Text 26"/>
          <p:cNvSpPr txBox="1"/>
          <p:nvPr/>
        </p:nvSpPr>
        <p:spPr>
          <a:xfrm>
            <a:off x="640080" y="63550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Şevval</a:t>
            </a:r>
            <a:pPr indent="0" marL="0">
              <a:buNone/>
            </a:pPr>
            <a:r>
              <a:rPr lang="en-US" sz="1000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→   Slayt 4 / 17</a:t>
            </a:r>
            <a:endParaRPr lang="en-US" sz="1000" dirty="0"/>
          </a:p>
        </p:txBody>
      </p:sp>
      <p:sp>
        <p:nvSpPr>
          <p:cNvPr id="29" name="Text 27"/>
          <p:cNvSpPr txBox="1"/>
          <p:nvPr/>
        </p:nvSpPr>
        <p:spPr>
          <a:xfrm>
            <a:off x="9445752" y="411480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Soft</a:t>
            </a:r>
            <a:pPr algn="r" indent="0" marL="0">
              <a:buNone/>
            </a:pPr>
            <a:r>
              <a:rPr lang="en-US" sz="1200" b="1" spc="100" kern="0" dirty="0">
                <a:solidFill>
                  <a:srgbClr val="2A9D8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IT</a:t>
            </a: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</a:t>
            </a:r>
            <a:endParaRPr lang="en-US" sz="1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EE6C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pPr indent="0" marL="0">
              <a:buNone/>
            </a:pPr>
            <a:r>
              <a:rPr lang="en-US" sz="1200" b="1" spc="200" kern="0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 · METODOLOJI</a:t>
            </a:r>
            <a:endParaRPr lang="en-US" sz="12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Uçtan uca çalışma akışı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40080" y="2651760"/>
            <a:ext cx="2011680" cy="2286000"/>
          </a:xfrm>
          <a:prstGeom prst="roundRect">
            <a:avLst>
              <a:gd name="adj" fmla="val 5455"/>
            </a:avLst>
          </a:prstGeom>
          <a:solidFill>
            <a:srgbClr val="F7F9FB"/>
          </a:solidFill>
          <a:ln/>
        </p:spPr>
      </p:sp>
      <p:sp>
        <p:nvSpPr>
          <p:cNvPr id="5" name="Shape 3"/>
          <p:cNvSpPr/>
          <p:nvPr/>
        </p:nvSpPr>
        <p:spPr>
          <a:xfrm>
            <a:off x="1348740" y="2331720"/>
            <a:ext cx="594360" cy="594360"/>
          </a:xfrm>
          <a:prstGeom prst="ellipse">
            <a:avLst/>
          </a:prstGeom>
          <a:solidFill>
            <a:srgbClr val="1D3557"/>
          </a:solidFill>
          <a:ln/>
        </p:spPr>
      </p:sp>
      <p:sp>
        <p:nvSpPr>
          <p:cNvPr id="6" name="Text 4"/>
          <p:cNvSpPr txBox="1"/>
          <p:nvPr/>
        </p:nvSpPr>
        <p:spPr>
          <a:xfrm>
            <a:off x="1348740" y="2331720"/>
            <a:ext cx="594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9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1690" dirty="0"/>
          </a:p>
        </p:txBody>
      </p:sp>
      <p:sp>
        <p:nvSpPr>
          <p:cNvPr id="7" name="Text 5"/>
          <p:cNvSpPr txBox="1"/>
          <p:nvPr/>
        </p:nvSpPr>
        <p:spPr>
          <a:xfrm>
            <a:off x="777240" y="3108960"/>
            <a:ext cx="17373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05000"/>
              </a:lnSpc>
              <a:buNone/>
            </a:pPr>
            <a:r>
              <a:rPr lang="en-US" sz="145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Veri Temizleme</a:t>
            </a:r>
            <a:endParaRPr lang="en-US" sz="1450" dirty="0"/>
          </a:p>
        </p:txBody>
      </p:sp>
      <p:sp>
        <p:nvSpPr>
          <p:cNvPr id="8" name="Text 6"/>
          <p:cNvSpPr txBox="1"/>
          <p:nvPr/>
        </p:nvSpPr>
        <p:spPr>
          <a:xfrm>
            <a:off x="777240" y="3840480"/>
            <a:ext cx="17373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Eksik değer &amp; format düzeltme</a:t>
            </a:r>
            <a:endParaRPr lang="en-US" sz="1150" dirty="0"/>
          </a:p>
        </p:txBody>
      </p:sp>
      <p:sp>
        <p:nvSpPr>
          <p:cNvPr id="9" name="Text 7"/>
          <p:cNvSpPr txBox="1"/>
          <p:nvPr/>
        </p:nvSpPr>
        <p:spPr>
          <a:xfrm>
            <a:off x="2651760" y="3474720"/>
            <a:ext cx="16459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C2CBD6"/>
                </a:solidFill>
              </a:rPr>
              <a:t>▸</a:t>
            </a:r>
            <a:endParaRPr lang="en-US" sz="1600" dirty="0"/>
          </a:p>
        </p:txBody>
      </p:sp>
      <p:sp>
        <p:nvSpPr>
          <p:cNvPr id="10" name="Shape 8"/>
          <p:cNvSpPr/>
          <p:nvPr/>
        </p:nvSpPr>
        <p:spPr>
          <a:xfrm>
            <a:off x="2816352" y="2651760"/>
            <a:ext cx="2011680" cy="2286000"/>
          </a:xfrm>
          <a:prstGeom prst="roundRect">
            <a:avLst>
              <a:gd name="adj" fmla="val 5455"/>
            </a:avLst>
          </a:prstGeom>
          <a:solidFill>
            <a:srgbClr val="F7F9FB"/>
          </a:solidFill>
          <a:ln/>
        </p:spPr>
      </p:sp>
      <p:sp>
        <p:nvSpPr>
          <p:cNvPr id="11" name="Shape 9"/>
          <p:cNvSpPr/>
          <p:nvPr/>
        </p:nvSpPr>
        <p:spPr>
          <a:xfrm>
            <a:off x="3525012" y="2331720"/>
            <a:ext cx="594360" cy="594360"/>
          </a:xfrm>
          <a:prstGeom prst="ellipse">
            <a:avLst/>
          </a:prstGeom>
          <a:solidFill>
            <a:srgbClr val="457B9D"/>
          </a:solidFill>
          <a:ln/>
        </p:spPr>
      </p:sp>
      <p:sp>
        <p:nvSpPr>
          <p:cNvPr id="12" name="Text 10"/>
          <p:cNvSpPr txBox="1"/>
          <p:nvPr/>
        </p:nvSpPr>
        <p:spPr>
          <a:xfrm>
            <a:off x="3525012" y="2331720"/>
            <a:ext cx="594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9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1690" dirty="0"/>
          </a:p>
        </p:txBody>
      </p:sp>
      <p:sp>
        <p:nvSpPr>
          <p:cNvPr id="13" name="Text 11"/>
          <p:cNvSpPr txBox="1"/>
          <p:nvPr/>
        </p:nvSpPr>
        <p:spPr>
          <a:xfrm>
            <a:off x="2953512" y="3108960"/>
            <a:ext cx="17373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05000"/>
              </a:lnSpc>
              <a:buNone/>
            </a:pPr>
            <a:r>
              <a:rPr lang="en-US" sz="145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Değişken Türetme</a:t>
            </a:r>
            <a:endParaRPr lang="en-US" sz="1450" dirty="0"/>
          </a:p>
        </p:txBody>
      </p:sp>
      <p:sp>
        <p:nvSpPr>
          <p:cNvPr id="14" name="Text 12"/>
          <p:cNvSpPr txBox="1"/>
          <p:nvPr/>
        </p:nvSpPr>
        <p:spPr>
          <a:xfrm>
            <a:off x="2953512" y="3840480"/>
            <a:ext cx="17373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Tarih, mesafe, hazırlık süresi</a:t>
            </a:r>
            <a:endParaRPr lang="en-US" sz="1150" dirty="0"/>
          </a:p>
        </p:txBody>
      </p:sp>
      <p:sp>
        <p:nvSpPr>
          <p:cNvPr id="15" name="Text 13"/>
          <p:cNvSpPr txBox="1"/>
          <p:nvPr/>
        </p:nvSpPr>
        <p:spPr>
          <a:xfrm>
            <a:off x="4828032" y="3474720"/>
            <a:ext cx="16459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C2CBD6"/>
                </a:solidFill>
              </a:rPr>
              <a:t>▸</a:t>
            </a:r>
            <a:endParaRPr lang="en-US" sz="1600" dirty="0"/>
          </a:p>
        </p:txBody>
      </p:sp>
      <p:sp>
        <p:nvSpPr>
          <p:cNvPr id="16" name="Shape 14"/>
          <p:cNvSpPr/>
          <p:nvPr/>
        </p:nvSpPr>
        <p:spPr>
          <a:xfrm>
            <a:off x="4992624" y="2651760"/>
            <a:ext cx="2011680" cy="2286000"/>
          </a:xfrm>
          <a:prstGeom prst="roundRect">
            <a:avLst>
              <a:gd name="adj" fmla="val 5455"/>
            </a:avLst>
          </a:prstGeom>
          <a:solidFill>
            <a:srgbClr val="F7F9FB"/>
          </a:solidFill>
          <a:ln/>
        </p:spPr>
      </p:sp>
      <p:sp>
        <p:nvSpPr>
          <p:cNvPr id="17" name="Shape 15"/>
          <p:cNvSpPr/>
          <p:nvPr/>
        </p:nvSpPr>
        <p:spPr>
          <a:xfrm>
            <a:off x="5701284" y="2331720"/>
            <a:ext cx="594360" cy="594360"/>
          </a:xfrm>
          <a:prstGeom prst="ellipse">
            <a:avLst/>
          </a:prstGeom>
          <a:solidFill>
            <a:srgbClr val="2A9D8F"/>
          </a:solidFill>
          <a:ln/>
        </p:spPr>
      </p:sp>
      <p:sp>
        <p:nvSpPr>
          <p:cNvPr id="18" name="Text 16"/>
          <p:cNvSpPr txBox="1"/>
          <p:nvPr/>
        </p:nvSpPr>
        <p:spPr>
          <a:xfrm>
            <a:off x="5701284" y="2331720"/>
            <a:ext cx="594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9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1690" dirty="0"/>
          </a:p>
        </p:txBody>
      </p:sp>
      <p:sp>
        <p:nvSpPr>
          <p:cNvPr id="19" name="Text 17"/>
          <p:cNvSpPr txBox="1"/>
          <p:nvPr/>
        </p:nvSpPr>
        <p:spPr>
          <a:xfrm>
            <a:off x="5129784" y="3108960"/>
            <a:ext cx="17373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05000"/>
              </a:lnSpc>
              <a:buNone/>
            </a:pPr>
            <a:r>
              <a:rPr lang="en-US" sz="145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Keşifsel Analiz</a:t>
            </a:r>
            <a:endParaRPr lang="en-US" sz="1450" dirty="0"/>
          </a:p>
        </p:txBody>
      </p:sp>
      <p:sp>
        <p:nvSpPr>
          <p:cNvPr id="20" name="Text 18"/>
          <p:cNvSpPr txBox="1"/>
          <p:nvPr/>
        </p:nvSpPr>
        <p:spPr>
          <a:xfrm>
            <a:off x="5129784" y="3840480"/>
            <a:ext cx="17373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Dağılım &amp; ilişki incelemesi</a:t>
            </a:r>
            <a:endParaRPr lang="en-US" sz="1150" dirty="0"/>
          </a:p>
        </p:txBody>
      </p:sp>
      <p:sp>
        <p:nvSpPr>
          <p:cNvPr id="21" name="Text 19"/>
          <p:cNvSpPr txBox="1"/>
          <p:nvPr/>
        </p:nvSpPr>
        <p:spPr>
          <a:xfrm>
            <a:off x="7004304" y="3474720"/>
            <a:ext cx="16459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C2CBD6"/>
                </a:solidFill>
              </a:rPr>
              <a:t>▸</a:t>
            </a:r>
            <a:endParaRPr lang="en-US" sz="1600" dirty="0"/>
          </a:p>
        </p:txBody>
      </p:sp>
      <p:sp>
        <p:nvSpPr>
          <p:cNvPr id="22" name="Shape 20"/>
          <p:cNvSpPr/>
          <p:nvPr/>
        </p:nvSpPr>
        <p:spPr>
          <a:xfrm>
            <a:off x="7168896" y="2651760"/>
            <a:ext cx="2011680" cy="2286000"/>
          </a:xfrm>
          <a:prstGeom prst="roundRect">
            <a:avLst>
              <a:gd name="adj" fmla="val 5455"/>
            </a:avLst>
          </a:prstGeom>
          <a:solidFill>
            <a:srgbClr val="F7F9FB"/>
          </a:solidFill>
          <a:ln/>
        </p:spPr>
      </p:sp>
      <p:sp>
        <p:nvSpPr>
          <p:cNvPr id="23" name="Shape 21"/>
          <p:cNvSpPr/>
          <p:nvPr/>
        </p:nvSpPr>
        <p:spPr>
          <a:xfrm>
            <a:off x="7877556" y="2331720"/>
            <a:ext cx="594360" cy="594360"/>
          </a:xfrm>
          <a:prstGeom prst="ellipse">
            <a:avLst/>
          </a:prstGeom>
          <a:solidFill>
            <a:srgbClr val="F4A261"/>
          </a:solidFill>
          <a:ln/>
        </p:spPr>
      </p:sp>
      <p:sp>
        <p:nvSpPr>
          <p:cNvPr id="24" name="Text 22"/>
          <p:cNvSpPr txBox="1"/>
          <p:nvPr/>
        </p:nvSpPr>
        <p:spPr>
          <a:xfrm>
            <a:off x="7877556" y="2331720"/>
            <a:ext cx="594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9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1690" dirty="0"/>
          </a:p>
        </p:txBody>
      </p:sp>
      <p:sp>
        <p:nvSpPr>
          <p:cNvPr id="25" name="Text 23"/>
          <p:cNvSpPr txBox="1"/>
          <p:nvPr/>
        </p:nvSpPr>
        <p:spPr>
          <a:xfrm>
            <a:off x="7306056" y="3108960"/>
            <a:ext cx="17373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05000"/>
              </a:lnSpc>
              <a:buNone/>
            </a:pPr>
            <a:r>
              <a:rPr lang="en-US" sz="145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Drift Kontrolü</a:t>
            </a:r>
            <a:endParaRPr lang="en-US" sz="1450" dirty="0"/>
          </a:p>
        </p:txBody>
      </p:sp>
      <p:sp>
        <p:nvSpPr>
          <p:cNvPr id="26" name="Text 24"/>
          <p:cNvSpPr txBox="1"/>
          <p:nvPr/>
        </p:nvSpPr>
        <p:spPr>
          <a:xfrm>
            <a:off x="7306056" y="3840480"/>
            <a:ext cx="17373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Train/test tutarlılığı</a:t>
            </a:r>
            <a:endParaRPr lang="en-US" sz="1150" dirty="0"/>
          </a:p>
        </p:txBody>
      </p:sp>
      <p:sp>
        <p:nvSpPr>
          <p:cNvPr id="27" name="Text 25"/>
          <p:cNvSpPr txBox="1"/>
          <p:nvPr/>
        </p:nvSpPr>
        <p:spPr>
          <a:xfrm>
            <a:off x="9180576" y="3474720"/>
            <a:ext cx="164592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00" dirty="0">
                <a:solidFill>
                  <a:srgbClr val="C2CBD6"/>
                </a:solidFill>
              </a:rPr>
              <a:t>▸</a:t>
            </a:r>
            <a:endParaRPr lang="en-US" sz="1600" dirty="0"/>
          </a:p>
        </p:txBody>
      </p:sp>
      <p:sp>
        <p:nvSpPr>
          <p:cNvPr id="28" name="Shape 26"/>
          <p:cNvSpPr/>
          <p:nvPr/>
        </p:nvSpPr>
        <p:spPr>
          <a:xfrm>
            <a:off x="9345168" y="2651760"/>
            <a:ext cx="2011680" cy="2286000"/>
          </a:xfrm>
          <a:prstGeom prst="roundRect">
            <a:avLst>
              <a:gd name="adj" fmla="val 5455"/>
            </a:avLst>
          </a:prstGeom>
          <a:solidFill>
            <a:srgbClr val="F7F9FB"/>
          </a:solidFill>
          <a:ln/>
        </p:spPr>
      </p:sp>
      <p:sp>
        <p:nvSpPr>
          <p:cNvPr id="29" name="Shape 27"/>
          <p:cNvSpPr/>
          <p:nvPr/>
        </p:nvSpPr>
        <p:spPr>
          <a:xfrm>
            <a:off x="10053828" y="2331720"/>
            <a:ext cx="594360" cy="594360"/>
          </a:xfrm>
          <a:prstGeom prst="ellipse">
            <a:avLst/>
          </a:prstGeom>
          <a:solidFill>
            <a:srgbClr val="EE6C4D"/>
          </a:solidFill>
          <a:ln/>
        </p:spPr>
      </p:sp>
      <p:sp>
        <p:nvSpPr>
          <p:cNvPr id="30" name="Text 28"/>
          <p:cNvSpPr txBox="1"/>
          <p:nvPr/>
        </p:nvSpPr>
        <p:spPr>
          <a:xfrm>
            <a:off x="10053828" y="2331720"/>
            <a:ext cx="594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9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</a:t>
            </a:r>
            <a:endParaRPr lang="en-US" sz="1690" dirty="0"/>
          </a:p>
        </p:txBody>
      </p:sp>
      <p:sp>
        <p:nvSpPr>
          <p:cNvPr id="31" name="Text 29"/>
          <p:cNvSpPr txBox="1"/>
          <p:nvPr/>
        </p:nvSpPr>
        <p:spPr>
          <a:xfrm>
            <a:off x="9482328" y="3108960"/>
            <a:ext cx="1737360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05000"/>
              </a:lnSpc>
              <a:buNone/>
            </a:pPr>
            <a:r>
              <a:rPr lang="en-US" sz="145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Modelleme</a:t>
            </a:r>
            <a:endParaRPr lang="en-US" sz="1450" dirty="0"/>
          </a:p>
        </p:txBody>
      </p:sp>
      <p:sp>
        <p:nvSpPr>
          <p:cNvPr id="32" name="Text 30"/>
          <p:cNvSpPr txBox="1"/>
          <p:nvPr/>
        </p:nvSpPr>
        <p:spPr>
          <a:xfrm>
            <a:off x="9482328" y="3840480"/>
            <a:ext cx="173736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25000"/>
              </a:lnSpc>
              <a:buNone/>
            </a:pPr>
            <a:r>
              <a:rPr lang="en-US" sz="11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model, karşılaştırma</a:t>
            </a:r>
            <a:endParaRPr lang="en-US" sz="1150" dirty="0"/>
          </a:p>
        </p:txBody>
      </p:sp>
      <p:sp>
        <p:nvSpPr>
          <p:cNvPr id="33" name="Text 31"/>
          <p:cNvSpPr txBox="1"/>
          <p:nvPr/>
        </p:nvSpPr>
        <p:spPr>
          <a:xfrm>
            <a:off x="640080" y="5349240"/>
            <a:ext cx="1088136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i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Her aşamanın çıktısı bir sonrakinin girdisi: temiz veri → analiz → doğrulama → model.</a:t>
            </a:r>
            <a:endParaRPr lang="en-US" sz="1300" dirty="0"/>
          </a:p>
        </p:txBody>
      </p:sp>
      <p:sp>
        <p:nvSpPr>
          <p:cNvPr id="34" name="Text 32"/>
          <p:cNvSpPr txBox="1"/>
          <p:nvPr/>
        </p:nvSpPr>
        <p:spPr>
          <a:xfrm>
            <a:off x="640080" y="63550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Şevval</a:t>
            </a:r>
            <a:pPr indent="0" marL="0">
              <a:buNone/>
            </a:pPr>
            <a:r>
              <a:rPr lang="en-US" sz="1000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→   Slayt 6 / 17</a:t>
            </a:r>
            <a:endParaRPr lang="en-US" sz="1000" dirty="0"/>
          </a:p>
        </p:txBody>
      </p:sp>
      <p:sp>
        <p:nvSpPr>
          <p:cNvPr id="35" name="Text 33"/>
          <p:cNvSpPr txBox="1"/>
          <p:nvPr/>
        </p:nvSpPr>
        <p:spPr>
          <a:xfrm>
            <a:off x="9445752" y="411480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Soft</a:t>
            </a:r>
            <a:pPr algn="r" indent="0" marL="0">
              <a:buNone/>
            </a:pPr>
            <a:r>
              <a:rPr lang="en-US" sz="1200" b="1" spc="100" kern="0" dirty="0">
                <a:solidFill>
                  <a:srgbClr val="2A9D8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IT</a:t>
            </a: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</a:t>
            </a:r>
            <a:endParaRPr lang="en-US" sz="12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EE6C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pPr indent="0" marL="0">
              <a:buNone/>
            </a:pPr>
            <a:r>
              <a:rPr lang="en-US" sz="1200" b="1" spc="200" kern="0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 · VERI TEMIZLEME</a:t>
            </a:r>
            <a:endParaRPr lang="en-US" sz="12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Ham veriden modele hazır veriye</a:t>
            </a:r>
            <a:endParaRPr lang="en-US" sz="3200" dirty="0"/>
          </a:p>
        </p:txBody>
      </p:sp>
      <p:pic>
        <p:nvPicPr>
          <p:cNvPr id="4" name="Image 0" descr="/home/claude/proje/pptx_assets/eksik_degerler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3600" y="1920240"/>
            <a:ext cx="5577840" cy="2971800"/>
          </a:xfrm>
          <a:prstGeom prst="rect">
            <a:avLst/>
          </a:prstGeom>
        </p:spPr>
      </p:pic>
      <p:sp>
        <p:nvSpPr>
          <p:cNvPr id="5" name="Shape 2"/>
          <p:cNvSpPr/>
          <p:nvPr/>
        </p:nvSpPr>
        <p:spPr>
          <a:xfrm>
            <a:off x="658368" y="2084832"/>
            <a:ext cx="109728" cy="109728"/>
          </a:xfrm>
          <a:prstGeom prst="ellipse">
            <a:avLst/>
          </a:prstGeom>
          <a:solidFill>
            <a:srgbClr val="2A9D8F"/>
          </a:solidFill>
          <a:ln/>
        </p:spPr>
      </p:sp>
      <p:sp>
        <p:nvSpPr>
          <p:cNvPr id="6" name="Text 3"/>
          <p:cNvSpPr txBox="1"/>
          <p:nvPr/>
        </p:nvSpPr>
        <p:spPr>
          <a:xfrm>
            <a:off x="914400" y="1901952"/>
            <a:ext cx="47548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Boşluklu / “NaN” string değerler gerçek eksik değere çevrildi</a:t>
            </a:r>
            <a:endParaRPr lang="en-US" sz="1300" dirty="0"/>
          </a:p>
        </p:txBody>
      </p:sp>
      <p:sp>
        <p:nvSpPr>
          <p:cNvPr id="7" name="Shape 4"/>
          <p:cNvSpPr/>
          <p:nvPr/>
        </p:nvSpPr>
        <p:spPr>
          <a:xfrm>
            <a:off x="658368" y="2862072"/>
            <a:ext cx="109728" cy="109728"/>
          </a:xfrm>
          <a:prstGeom prst="ellipse">
            <a:avLst/>
          </a:prstGeom>
          <a:solidFill>
            <a:srgbClr val="2A9D8F"/>
          </a:solidFill>
          <a:ln/>
        </p:spPr>
      </p:sp>
      <p:sp>
        <p:nvSpPr>
          <p:cNvPr id="8" name="Text 5"/>
          <p:cNvSpPr txBox="1"/>
          <p:nvPr/>
        </p:nvSpPr>
        <p:spPr>
          <a:xfrm>
            <a:off x="914400" y="2679192"/>
            <a:ext cx="47548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Sayısal eksikler medyan, kategorik eksikler mod ile dolduruldu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658368" y="3639312"/>
            <a:ext cx="109728" cy="109728"/>
          </a:xfrm>
          <a:prstGeom prst="ellipse">
            <a:avLst/>
          </a:prstGeom>
          <a:solidFill>
            <a:srgbClr val="2A9D8F"/>
          </a:solidFill>
          <a:ln/>
        </p:spPr>
      </p:sp>
      <p:sp>
        <p:nvSpPr>
          <p:cNvPr id="10" name="Text 7"/>
          <p:cNvSpPr txBox="1"/>
          <p:nvPr/>
        </p:nvSpPr>
        <p:spPr>
          <a:xfrm>
            <a:off x="914400" y="3456432"/>
            <a:ext cx="47548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Kategori etiketlerindeki tutarsızlıklar (boşluk, büyük/küçük harf) giderildi</a:t>
            </a:r>
            <a:endParaRPr lang="en-US" sz="1300" dirty="0"/>
          </a:p>
        </p:txBody>
      </p:sp>
      <p:sp>
        <p:nvSpPr>
          <p:cNvPr id="11" name="Shape 8"/>
          <p:cNvSpPr/>
          <p:nvPr/>
        </p:nvSpPr>
        <p:spPr>
          <a:xfrm>
            <a:off x="658368" y="4416552"/>
            <a:ext cx="109728" cy="109728"/>
          </a:xfrm>
          <a:prstGeom prst="ellipse">
            <a:avLst/>
          </a:prstGeom>
          <a:solidFill>
            <a:srgbClr val="2A9D8F"/>
          </a:solidFill>
          <a:ln/>
        </p:spPr>
      </p:sp>
      <p:sp>
        <p:nvSpPr>
          <p:cNvPr id="12" name="Text 9"/>
          <p:cNvSpPr txBox="1"/>
          <p:nvPr/>
        </p:nvSpPr>
        <p:spPr>
          <a:xfrm>
            <a:off x="914400" y="4233672"/>
            <a:ext cx="475488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3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Gereksiz kimlik sütunları (ID, Delivery_person_ID) çıkarıldı</a:t>
            </a:r>
            <a:endParaRPr lang="en-US" sz="1300" dirty="0"/>
          </a:p>
        </p:txBody>
      </p:sp>
      <p:sp>
        <p:nvSpPr>
          <p:cNvPr id="13" name="Shape 10"/>
          <p:cNvSpPr/>
          <p:nvPr/>
        </p:nvSpPr>
        <p:spPr>
          <a:xfrm>
            <a:off x="640080" y="5364480"/>
            <a:ext cx="10881360" cy="685800"/>
          </a:xfrm>
          <a:prstGeom prst="roundRect">
            <a:avLst>
              <a:gd name="adj" fmla="val 6000"/>
            </a:avLst>
          </a:prstGeom>
          <a:solidFill>
            <a:srgbClr val="F5F7FA"/>
          </a:solidFill>
          <a:ln/>
        </p:spPr>
      </p:sp>
      <p:sp>
        <p:nvSpPr>
          <p:cNvPr id="14" name="Text 11"/>
          <p:cNvSpPr txBox="1"/>
          <p:nvPr/>
        </p:nvSpPr>
        <p:spPr>
          <a:xfrm>
            <a:off x="914400" y="5364480"/>
            <a:ext cx="1029880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Temizlik sonrası veri setinde eksik değer kalmadı. </a:t>
            </a:r>
            <a:r>
              <a:rPr lang="en-US" sz="13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Grafikteki x ekseni eksik değer sayısını (adet), y ekseni ise değişken adını gösteriyor.</a:t>
            </a:r>
            <a:endParaRPr lang="en-US" sz="1300" dirty="0"/>
          </a:p>
        </p:txBody>
      </p:sp>
      <p:sp>
        <p:nvSpPr>
          <p:cNvPr id="15" name="Text 12"/>
          <p:cNvSpPr txBox="1"/>
          <p:nvPr/>
        </p:nvSpPr>
        <p:spPr>
          <a:xfrm>
            <a:off x="640080" y="63550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Şevval</a:t>
            </a:r>
            <a:pPr indent="0" marL="0">
              <a:buNone/>
            </a:pPr>
            <a:r>
              <a:rPr lang="en-US" sz="1000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→   Slayt 7 / 17</a:t>
            </a:r>
            <a:endParaRPr lang="en-US" sz="1000" dirty="0"/>
          </a:p>
        </p:txBody>
      </p:sp>
      <p:sp>
        <p:nvSpPr>
          <p:cNvPr id="16" name="Text 13"/>
          <p:cNvSpPr txBox="1"/>
          <p:nvPr/>
        </p:nvSpPr>
        <p:spPr>
          <a:xfrm>
            <a:off x="9445752" y="411480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Soft</a:t>
            </a:r>
            <a:pPr algn="r" indent="0" marL="0">
              <a:buNone/>
            </a:pPr>
            <a:r>
              <a:rPr lang="en-US" sz="1200" b="1" spc="100" kern="0" dirty="0">
                <a:solidFill>
                  <a:srgbClr val="2A9D8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IT</a:t>
            </a: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EE6C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pPr indent="0" marL="0">
              <a:buNone/>
            </a:pPr>
            <a:r>
              <a:rPr lang="en-US" sz="1200" b="1" spc="200" kern="0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 · DEĞIŞKEN TÜRETME</a:t>
            </a:r>
            <a:endParaRPr lang="en-US" sz="12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Ham Veriden Yeni Değişkenler Türetmek</a:t>
            </a:r>
            <a:endParaRPr lang="en-US" sz="3200" dirty="0"/>
          </a:p>
        </p:txBody>
      </p:sp>
      <p:sp>
        <p:nvSpPr>
          <p:cNvPr id="4" name="Shape 2"/>
          <p:cNvSpPr/>
          <p:nvPr/>
        </p:nvSpPr>
        <p:spPr>
          <a:xfrm>
            <a:off x="640080" y="2514600"/>
            <a:ext cx="2560320" cy="2788920"/>
          </a:xfrm>
          <a:prstGeom prst="roundRect">
            <a:avLst>
              <a:gd name="adj" fmla="val 4286"/>
            </a:avLst>
          </a:prstGeom>
          <a:solidFill>
            <a:srgbClr val="F7F9FB"/>
          </a:solidFill>
          <a:ln/>
        </p:spPr>
      </p:sp>
      <p:sp>
        <p:nvSpPr>
          <p:cNvPr id="5" name="Shape 3"/>
          <p:cNvSpPr/>
          <p:nvPr/>
        </p:nvSpPr>
        <p:spPr>
          <a:xfrm>
            <a:off x="1623060" y="2194560"/>
            <a:ext cx="594360" cy="594360"/>
          </a:xfrm>
          <a:prstGeom prst="ellipse">
            <a:avLst/>
          </a:prstGeom>
          <a:solidFill>
            <a:srgbClr val="1D3557"/>
          </a:solidFill>
          <a:ln/>
        </p:spPr>
      </p:sp>
      <p:sp>
        <p:nvSpPr>
          <p:cNvPr id="6" name="Text 4"/>
          <p:cNvSpPr txBox="1"/>
          <p:nvPr/>
        </p:nvSpPr>
        <p:spPr>
          <a:xfrm>
            <a:off x="1623060" y="2194560"/>
            <a:ext cx="594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9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</a:t>
            </a:r>
            <a:endParaRPr lang="en-US" sz="1690" dirty="0"/>
          </a:p>
        </p:txBody>
      </p:sp>
      <p:sp>
        <p:nvSpPr>
          <p:cNvPr id="7" name="Text 5"/>
          <p:cNvSpPr txBox="1"/>
          <p:nvPr/>
        </p:nvSpPr>
        <p:spPr>
          <a:xfrm>
            <a:off x="777240" y="2926080"/>
            <a:ext cx="22860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05000"/>
              </a:lnSpc>
              <a:buNone/>
            </a:pPr>
            <a:r>
              <a:rPr lang="en-US" sz="14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Tarih Özellikleri</a:t>
            </a:r>
            <a:endParaRPr lang="en-US" sz="1400" dirty="0"/>
          </a:p>
        </p:txBody>
      </p:sp>
      <p:sp>
        <p:nvSpPr>
          <p:cNvPr id="8" name="Text 6"/>
          <p:cNvSpPr txBox="1"/>
          <p:nvPr/>
        </p:nvSpPr>
        <p:spPr>
          <a:xfrm>
            <a:off x="777240" y="352044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spc="100" kern="0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GİRDİ</a:t>
            </a:r>
            <a:endParaRPr lang="en-US" sz="950" dirty="0"/>
          </a:p>
        </p:txBody>
      </p:sp>
      <p:sp>
        <p:nvSpPr>
          <p:cNvPr id="9" name="Text 7"/>
          <p:cNvSpPr txBox="1"/>
          <p:nvPr/>
        </p:nvSpPr>
        <p:spPr>
          <a:xfrm>
            <a:off x="777240" y="3776472"/>
            <a:ext cx="2286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Order_Date</a:t>
            </a:r>
            <a:endParaRPr lang="en-US" sz="1100" dirty="0"/>
          </a:p>
        </p:txBody>
      </p:sp>
      <p:sp>
        <p:nvSpPr>
          <p:cNvPr id="10" name="Text 8"/>
          <p:cNvSpPr txBox="1"/>
          <p:nvPr/>
        </p:nvSpPr>
        <p:spPr>
          <a:xfrm>
            <a:off x="777240" y="420624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C2CBD6"/>
                </a:solidFill>
              </a:rPr>
              <a:t>↓</a:t>
            </a:r>
            <a:endParaRPr lang="en-US" sz="1400" dirty="0"/>
          </a:p>
        </p:txBody>
      </p:sp>
      <p:sp>
        <p:nvSpPr>
          <p:cNvPr id="11" name="Text 9"/>
          <p:cNvSpPr txBox="1"/>
          <p:nvPr/>
        </p:nvSpPr>
        <p:spPr>
          <a:xfrm>
            <a:off x="777240" y="448056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spc="100" kern="0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ÇIKTI</a:t>
            </a:r>
            <a:endParaRPr lang="en-US" sz="950" dirty="0"/>
          </a:p>
        </p:txBody>
      </p:sp>
      <p:sp>
        <p:nvSpPr>
          <p:cNvPr id="12" name="Text 10"/>
          <p:cNvSpPr txBox="1"/>
          <p:nvPr/>
        </p:nvSpPr>
        <p:spPr>
          <a:xfrm>
            <a:off x="777240" y="4736592"/>
            <a:ext cx="22860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100" b="1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gün, ay, çeyrek, hafta sonu vb. (10 özellik)</a:t>
            </a:r>
            <a:endParaRPr lang="en-US" sz="1100" dirty="0"/>
          </a:p>
        </p:txBody>
      </p:sp>
      <p:sp>
        <p:nvSpPr>
          <p:cNvPr id="13" name="Shape 11"/>
          <p:cNvSpPr/>
          <p:nvPr/>
        </p:nvSpPr>
        <p:spPr>
          <a:xfrm>
            <a:off x="3410712" y="2514600"/>
            <a:ext cx="2560320" cy="2788920"/>
          </a:xfrm>
          <a:prstGeom prst="roundRect">
            <a:avLst>
              <a:gd name="adj" fmla="val 4286"/>
            </a:avLst>
          </a:prstGeom>
          <a:solidFill>
            <a:srgbClr val="F7F9FB"/>
          </a:solidFill>
          <a:ln/>
        </p:spPr>
      </p:sp>
      <p:sp>
        <p:nvSpPr>
          <p:cNvPr id="14" name="Shape 12"/>
          <p:cNvSpPr/>
          <p:nvPr/>
        </p:nvSpPr>
        <p:spPr>
          <a:xfrm>
            <a:off x="4393692" y="2194560"/>
            <a:ext cx="594360" cy="594360"/>
          </a:xfrm>
          <a:prstGeom prst="ellipse">
            <a:avLst/>
          </a:prstGeom>
          <a:solidFill>
            <a:srgbClr val="457B9D"/>
          </a:solidFill>
          <a:ln/>
        </p:spPr>
      </p:sp>
      <p:sp>
        <p:nvSpPr>
          <p:cNvPr id="15" name="Text 13"/>
          <p:cNvSpPr txBox="1"/>
          <p:nvPr/>
        </p:nvSpPr>
        <p:spPr>
          <a:xfrm>
            <a:off x="4393692" y="2194560"/>
            <a:ext cx="594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9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</a:t>
            </a:r>
            <a:endParaRPr lang="en-US" sz="1690" dirty="0"/>
          </a:p>
        </p:txBody>
      </p:sp>
      <p:sp>
        <p:nvSpPr>
          <p:cNvPr id="16" name="Text 14"/>
          <p:cNvSpPr txBox="1"/>
          <p:nvPr/>
        </p:nvSpPr>
        <p:spPr>
          <a:xfrm>
            <a:off x="3547872" y="2926080"/>
            <a:ext cx="22860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05000"/>
              </a:lnSpc>
              <a:buNone/>
            </a:pPr>
            <a:r>
              <a:rPr lang="en-US" sz="14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Hazırlık Süresi</a:t>
            </a:r>
            <a:endParaRPr lang="en-US" sz="1400" dirty="0"/>
          </a:p>
        </p:txBody>
      </p:sp>
      <p:sp>
        <p:nvSpPr>
          <p:cNvPr id="17" name="Text 15"/>
          <p:cNvSpPr txBox="1"/>
          <p:nvPr/>
        </p:nvSpPr>
        <p:spPr>
          <a:xfrm>
            <a:off x="3547872" y="352044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spc="100" kern="0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GİRDİ</a:t>
            </a:r>
            <a:endParaRPr lang="en-US" sz="950" dirty="0"/>
          </a:p>
        </p:txBody>
      </p:sp>
      <p:sp>
        <p:nvSpPr>
          <p:cNvPr id="18" name="Text 16"/>
          <p:cNvSpPr txBox="1"/>
          <p:nvPr/>
        </p:nvSpPr>
        <p:spPr>
          <a:xfrm>
            <a:off x="3547872" y="3776472"/>
            <a:ext cx="2286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Sipariş &amp; alım saati</a:t>
            </a:r>
            <a:endParaRPr lang="en-US" sz="1100" dirty="0"/>
          </a:p>
        </p:txBody>
      </p:sp>
      <p:sp>
        <p:nvSpPr>
          <p:cNvPr id="19" name="Text 17"/>
          <p:cNvSpPr txBox="1"/>
          <p:nvPr/>
        </p:nvSpPr>
        <p:spPr>
          <a:xfrm>
            <a:off x="3547872" y="420624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C2CBD6"/>
                </a:solidFill>
              </a:rPr>
              <a:t>↓</a:t>
            </a:r>
            <a:endParaRPr lang="en-US" sz="1400" dirty="0"/>
          </a:p>
        </p:txBody>
      </p:sp>
      <p:sp>
        <p:nvSpPr>
          <p:cNvPr id="20" name="Text 18"/>
          <p:cNvSpPr txBox="1"/>
          <p:nvPr/>
        </p:nvSpPr>
        <p:spPr>
          <a:xfrm>
            <a:off x="3547872" y="448056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spc="100" kern="0" dirty="0">
                <a:solidFill>
                  <a:srgbClr val="457B9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ÇIKTI</a:t>
            </a:r>
            <a:endParaRPr lang="en-US" sz="950" dirty="0"/>
          </a:p>
        </p:txBody>
      </p:sp>
      <p:sp>
        <p:nvSpPr>
          <p:cNvPr id="21" name="Text 19"/>
          <p:cNvSpPr txBox="1"/>
          <p:nvPr/>
        </p:nvSpPr>
        <p:spPr>
          <a:xfrm>
            <a:off x="3547872" y="4736592"/>
            <a:ext cx="22860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100" b="1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order_prepare_time (dakika)</a:t>
            </a:r>
            <a:endParaRPr lang="en-US" sz="1100" dirty="0"/>
          </a:p>
        </p:txBody>
      </p:sp>
      <p:sp>
        <p:nvSpPr>
          <p:cNvPr id="22" name="Shape 20"/>
          <p:cNvSpPr/>
          <p:nvPr/>
        </p:nvSpPr>
        <p:spPr>
          <a:xfrm>
            <a:off x="6181344" y="2514600"/>
            <a:ext cx="2560320" cy="2788920"/>
          </a:xfrm>
          <a:prstGeom prst="roundRect">
            <a:avLst>
              <a:gd name="adj" fmla="val 4286"/>
            </a:avLst>
          </a:prstGeom>
          <a:solidFill>
            <a:srgbClr val="F7F9FB"/>
          </a:solidFill>
          <a:ln/>
        </p:spPr>
      </p:sp>
      <p:sp>
        <p:nvSpPr>
          <p:cNvPr id="23" name="Shape 21"/>
          <p:cNvSpPr/>
          <p:nvPr/>
        </p:nvSpPr>
        <p:spPr>
          <a:xfrm>
            <a:off x="7164324" y="2194560"/>
            <a:ext cx="594360" cy="594360"/>
          </a:xfrm>
          <a:prstGeom prst="ellipse">
            <a:avLst/>
          </a:prstGeom>
          <a:solidFill>
            <a:srgbClr val="2A9D8F"/>
          </a:solidFill>
          <a:ln/>
        </p:spPr>
      </p:sp>
      <p:sp>
        <p:nvSpPr>
          <p:cNvPr id="24" name="Text 22"/>
          <p:cNvSpPr txBox="1"/>
          <p:nvPr/>
        </p:nvSpPr>
        <p:spPr>
          <a:xfrm>
            <a:off x="7164324" y="2194560"/>
            <a:ext cx="594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9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</a:t>
            </a:r>
            <a:endParaRPr lang="en-US" sz="1690" dirty="0"/>
          </a:p>
        </p:txBody>
      </p:sp>
      <p:sp>
        <p:nvSpPr>
          <p:cNvPr id="25" name="Text 23"/>
          <p:cNvSpPr txBox="1"/>
          <p:nvPr/>
        </p:nvSpPr>
        <p:spPr>
          <a:xfrm>
            <a:off x="6318504" y="2926080"/>
            <a:ext cx="22860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05000"/>
              </a:lnSpc>
              <a:buNone/>
            </a:pPr>
            <a:r>
              <a:rPr lang="en-US" sz="14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Mesafe</a:t>
            </a:r>
            <a:endParaRPr lang="en-US" sz="1400" dirty="0"/>
          </a:p>
        </p:txBody>
      </p:sp>
      <p:sp>
        <p:nvSpPr>
          <p:cNvPr id="26" name="Text 24"/>
          <p:cNvSpPr txBox="1"/>
          <p:nvPr/>
        </p:nvSpPr>
        <p:spPr>
          <a:xfrm>
            <a:off x="6318504" y="352044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spc="100" kern="0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GİRDİ</a:t>
            </a:r>
            <a:endParaRPr lang="en-US" sz="950" dirty="0"/>
          </a:p>
        </p:txBody>
      </p:sp>
      <p:sp>
        <p:nvSpPr>
          <p:cNvPr id="27" name="Text 25"/>
          <p:cNvSpPr txBox="1"/>
          <p:nvPr/>
        </p:nvSpPr>
        <p:spPr>
          <a:xfrm>
            <a:off x="6318504" y="3776472"/>
            <a:ext cx="2286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koordinat (enlem/boylam)</a:t>
            </a:r>
            <a:endParaRPr lang="en-US" sz="1100" dirty="0"/>
          </a:p>
        </p:txBody>
      </p:sp>
      <p:sp>
        <p:nvSpPr>
          <p:cNvPr id="28" name="Text 26"/>
          <p:cNvSpPr txBox="1"/>
          <p:nvPr/>
        </p:nvSpPr>
        <p:spPr>
          <a:xfrm>
            <a:off x="6318504" y="420624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C2CBD6"/>
                </a:solidFill>
              </a:rPr>
              <a:t>↓</a:t>
            </a:r>
            <a:endParaRPr lang="en-US" sz="1400" dirty="0"/>
          </a:p>
        </p:txBody>
      </p:sp>
      <p:sp>
        <p:nvSpPr>
          <p:cNvPr id="29" name="Text 27"/>
          <p:cNvSpPr txBox="1"/>
          <p:nvPr/>
        </p:nvSpPr>
        <p:spPr>
          <a:xfrm>
            <a:off x="6318504" y="448056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spc="100" kern="0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ÇIKTI</a:t>
            </a:r>
            <a:endParaRPr lang="en-US" sz="950" dirty="0"/>
          </a:p>
        </p:txBody>
      </p:sp>
      <p:sp>
        <p:nvSpPr>
          <p:cNvPr id="30" name="Text 28"/>
          <p:cNvSpPr txBox="1"/>
          <p:nvPr/>
        </p:nvSpPr>
        <p:spPr>
          <a:xfrm>
            <a:off x="6318504" y="4736592"/>
            <a:ext cx="22860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100" b="1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distance — geodesic, km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8951976" y="2514600"/>
            <a:ext cx="2560320" cy="2788920"/>
          </a:xfrm>
          <a:prstGeom prst="roundRect">
            <a:avLst>
              <a:gd name="adj" fmla="val 4286"/>
            </a:avLst>
          </a:prstGeom>
          <a:solidFill>
            <a:srgbClr val="F7F9FB"/>
          </a:solidFill>
          <a:ln/>
        </p:spPr>
      </p:sp>
      <p:sp>
        <p:nvSpPr>
          <p:cNvPr id="32" name="Shape 30"/>
          <p:cNvSpPr/>
          <p:nvPr/>
        </p:nvSpPr>
        <p:spPr>
          <a:xfrm>
            <a:off x="9934956" y="2194560"/>
            <a:ext cx="594360" cy="594360"/>
          </a:xfrm>
          <a:prstGeom prst="ellipse">
            <a:avLst/>
          </a:prstGeom>
          <a:solidFill>
            <a:srgbClr val="F4A261"/>
          </a:solidFill>
          <a:ln/>
        </p:spPr>
      </p:sp>
      <p:sp>
        <p:nvSpPr>
          <p:cNvPr id="33" name="Text 31"/>
          <p:cNvSpPr txBox="1"/>
          <p:nvPr/>
        </p:nvSpPr>
        <p:spPr>
          <a:xfrm>
            <a:off x="9934956" y="2194560"/>
            <a:ext cx="5943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69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Ş</a:t>
            </a:r>
            <a:endParaRPr lang="en-US" sz="1690" dirty="0"/>
          </a:p>
        </p:txBody>
      </p:sp>
      <p:sp>
        <p:nvSpPr>
          <p:cNvPr id="34" name="Text 32"/>
          <p:cNvSpPr txBox="1"/>
          <p:nvPr/>
        </p:nvSpPr>
        <p:spPr>
          <a:xfrm>
            <a:off x="9089136" y="2926080"/>
            <a:ext cx="22860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05000"/>
              </a:lnSpc>
              <a:buNone/>
            </a:pPr>
            <a:r>
              <a:rPr lang="en-US" sz="14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Şehir Kodu</a:t>
            </a:r>
            <a:endParaRPr lang="en-US" sz="1400" dirty="0"/>
          </a:p>
        </p:txBody>
      </p:sp>
      <p:sp>
        <p:nvSpPr>
          <p:cNvPr id="35" name="Text 33"/>
          <p:cNvSpPr txBox="1"/>
          <p:nvPr/>
        </p:nvSpPr>
        <p:spPr>
          <a:xfrm>
            <a:off x="9089136" y="352044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spc="100" kern="0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GİRDİ</a:t>
            </a:r>
            <a:endParaRPr lang="en-US" sz="950" dirty="0"/>
          </a:p>
        </p:txBody>
      </p:sp>
      <p:sp>
        <p:nvSpPr>
          <p:cNvPr id="36" name="Text 34"/>
          <p:cNvSpPr txBox="1"/>
          <p:nvPr/>
        </p:nvSpPr>
        <p:spPr>
          <a:xfrm>
            <a:off x="9089136" y="3776472"/>
            <a:ext cx="2286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1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Delivery_person_ID</a:t>
            </a:r>
            <a:endParaRPr lang="en-US" sz="1100" dirty="0"/>
          </a:p>
        </p:txBody>
      </p:sp>
      <p:sp>
        <p:nvSpPr>
          <p:cNvPr id="37" name="Text 35"/>
          <p:cNvSpPr txBox="1"/>
          <p:nvPr/>
        </p:nvSpPr>
        <p:spPr>
          <a:xfrm>
            <a:off x="9089136" y="420624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dirty="0">
                <a:solidFill>
                  <a:srgbClr val="C2CBD6"/>
                </a:solidFill>
              </a:rPr>
              <a:t>↓</a:t>
            </a:r>
            <a:endParaRPr lang="en-US" sz="1400" dirty="0"/>
          </a:p>
        </p:txBody>
      </p:sp>
      <p:sp>
        <p:nvSpPr>
          <p:cNvPr id="38" name="Text 36"/>
          <p:cNvSpPr txBox="1"/>
          <p:nvPr/>
        </p:nvSpPr>
        <p:spPr>
          <a:xfrm>
            <a:off x="9089136" y="4480560"/>
            <a:ext cx="22860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950" b="1" spc="100" kern="0" dirty="0">
                <a:solidFill>
                  <a:srgbClr val="F4A26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ÇIKTI</a:t>
            </a:r>
            <a:endParaRPr lang="en-US" sz="950" dirty="0"/>
          </a:p>
        </p:txBody>
      </p:sp>
      <p:sp>
        <p:nvSpPr>
          <p:cNvPr id="39" name="Text 37"/>
          <p:cNvSpPr txBox="1"/>
          <p:nvPr/>
        </p:nvSpPr>
        <p:spPr>
          <a:xfrm>
            <a:off x="9089136" y="4736592"/>
            <a:ext cx="228600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lnSpc>
                <a:spcPct val="110000"/>
              </a:lnSpc>
              <a:buNone/>
            </a:pPr>
            <a:r>
              <a:rPr lang="en-US" sz="1100" b="1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City_code (ör. “BANG”)</a:t>
            </a:r>
            <a:endParaRPr lang="en-US" sz="1100" dirty="0"/>
          </a:p>
        </p:txBody>
      </p:sp>
      <p:sp>
        <p:nvSpPr>
          <p:cNvPr id="40" name="Shape 38"/>
          <p:cNvSpPr/>
          <p:nvPr/>
        </p:nvSpPr>
        <p:spPr>
          <a:xfrm>
            <a:off x="640080" y="5577840"/>
            <a:ext cx="10881360" cy="685800"/>
          </a:xfrm>
          <a:prstGeom prst="roundRect">
            <a:avLst>
              <a:gd name="adj" fmla="val 13333"/>
            </a:avLst>
          </a:prstGeom>
          <a:solidFill>
            <a:srgbClr val="1D3557"/>
          </a:solidFill>
          <a:ln/>
        </p:spPr>
      </p:sp>
      <p:sp>
        <p:nvSpPr>
          <p:cNvPr id="41" name="Text 39"/>
          <p:cNvSpPr txBox="1"/>
          <p:nvPr/>
        </p:nvSpPr>
        <p:spPr>
          <a:xfrm>
            <a:off x="868680" y="5577840"/>
            <a:ext cx="10424160" cy="685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 ham değişken   →   30 model değişkeni   (+10 türetilen özellik)</a:t>
            </a:r>
            <a:endParaRPr lang="en-US" sz="1500" dirty="0"/>
          </a:p>
        </p:txBody>
      </p:sp>
      <p:sp>
        <p:nvSpPr>
          <p:cNvPr id="42" name="Text 40"/>
          <p:cNvSpPr txBox="1"/>
          <p:nvPr/>
        </p:nvSpPr>
        <p:spPr>
          <a:xfrm>
            <a:off x="640080" y="63550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Şevval</a:t>
            </a:r>
            <a:pPr indent="0" marL="0">
              <a:buNone/>
            </a:pPr>
            <a:r>
              <a:rPr lang="en-US" sz="1000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→   Slayt 8 / 17</a:t>
            </a:r>
            <a:endParaRPr lang="en-US" sz="1000" dirty="0"/>
          </a:p>
        </p:txBody>
      </p:sp>
      <p:sp>
        <p:nvSpPr>
          <p:cNvPr id="43" name="Text 41"/>
          <p:cNvSpPr txBox="1"/>
          <p:nvPr/>
        </p:nvSpPr>
        <p:spPr>
          <a:xfrm>
            <a:off x="9445752" y="411480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Soft</a:t>
            </a:r>
            <a:pPr algn="r" indent="0" marL="0">
              <a:buNone/>
            </a:pPr>
            <a:r>
              <a:rPr lang="en-US" sz="1200" b="1" spc="100" kern="0" dirty="0">
                <a:solidFill>
                  <a:srgbClr val="2A9D8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IT</a:t>
            </a: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</a:t>
            </a:r>
            <a:endParaRPr lang="en-US" sz="12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EE6C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pPr indent="0" marL="0">
              <a:buNone/>
            </a:pPr>
            <a:r>
              <a:rPr lang="en-US" sz="1200" b="1" spc="200" kern="0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 · KEŞIFSEL VERI ANALIZI</a:t>
            </a:r>
            <a:endParaRPr lang="en-US" sz="12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Teslimat süresini neler etkiliyor?</a:t>
            </a:r>
            <a:endParaRPr lang="en-US" sz="3200" dirty="0"/>
          </a:p>
        </p:txBody>
      </p:sp>
      <p:pic>
        <p:nvPicPr>
          <p:cNvPr id="4" name="Image 0" descr="/home/claude/proje/pptx_assets/hedef_dagilim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" y="1965960"/>
            <a:ext cx="5486400" cy="3108960"/>
          </a:xfrm>
          <a:prstGeom prst="rect">
            <a:avLst/>
          </a:prstGeom>
        </p:spPr>
      </p:pic>
      <p:pic>
        <p:nvPicPr>
          <p:cNvPr id="5" name="Image 1" descr="/home/claude/proje/pptx_assets/trafik_etkisi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72200" y="1965960"/>
            <a:ext cx="5394960" cy="3108960"/>
          </a:xfrm>
          <a:prstGeom prst="rect">
            <a:avLst/>
          </a:prstGeom>
        </p:spPr>
      </p:pic>
      <p:sp>
        <p:nvSpPr>
          <p:cNvPr id="6" name="Shape 2"/>
          <p:cNvSpPr/>
          <p:nvPr/>
        </p:nvSpPr>
        <p:spPr>
          <a:xfrm>
            <a:off x="640080" y="5257800"/>
            <a:ext cx="10881360" cy="868680"/>
          </a:xfrm>
          <a:prstGeom prst="roundRect">
            <a:avLst>
              <a:gd name="adj" fmla="val 10526"/>
            </a:avLst>
          </a:prstGeom>
          <a:solidFill>
            <a:srgbClr val="F7F9FB"/>
          </a:solidFill>
          <a:ln/>
        </p:spPr>
      </p:sp>
      <p:sp>
        <p:nvSpPr>
          <p:cNvPr id="7" name="Text 3"/>
          <p:cNvSpPr txBox="1"/>
          <p:nvPr/>
        </p:nvSpPr>
        <p:spPr>
          <a:xfrm>
            <a:off x="868680" y="5257800"/>
            <a:ext cx="10424160" cy="8686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20000"/>
              </a:lnSpc>
              <a:buNone/>
            </a:pPr>
            <a:r>
              <a:rPr lang="en-US" sz="1350" b="1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Ortalama teslimat süresi 26.3 dakika. </a:t>
            </a:r>
            <a:pPr indent="0" marL="0">
              <a:lnSpc>
                <a:spcPct val="120000"/>
              </a:lnSpc>
              <a:buNone/>
            </a:pPr>
            <a:r>
              <a:rPr lang="en-US" sz="135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Trafik “Jam” olduğunda süre “Low” durumuna göre belirgin şekilde artıyor — H1 ile tutarlı.</a:t>
            </a:r>
            <a:endParaRPr lang="en-US" sz="1350" dirty="0"/>
          </a:p>
          <a:p>
            <a:pPr indent="0" marL="0">
              <a:lnSpc>
                <a:spcPct val="115000"/>
              </a:lnSpc>
              <a:buNone/>
            </a:pPr>
            <a:r>
              <a:rPr lang="en-US" sz="1100" i="1" dirty="0">
                <a:solidFill>
                  <a:srgbClr val="5C677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 grafik — X: teslimat süresi (dakika), Y: sipariş sayısı.   Sağ grafik — X: ortalama teslimat süresi (dakika), Y: trafik yoğunluğu kategorisi.</a:t>
            </a:r>
            <a:endParaRPr lang="en-US" sz="1100" i="1" dirty="0"/>
          </a:p>
        </p:txBody>
      </p:sp>
      <p:sp>
        <p:nvSpPr>
          <p:cNvPr id="8" name="Text 4"/>
          <p:cNvSpPr txBox="1"/>
          <p:nvPr/>
        </p:nvSpPr>
        <p:spPr>
          <a:xfrm>
            <a:off x="640080" y="63550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Şevval</a:t>
            </a:r>
            <a:pPr indent="0" marL="0">
              <a:buNone/>
            </a:pPr>
            <a:r>
              <a:rPr lang="en-US" sz="1000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→   Slayt 9 / 17</a:t>
            </a:r>
            <a:endParaRPr lang="en-US" sz="1000" dirty="0"/>
          </a:p>
        </p:txBody>
      </p:sp>
      <p:sp>
        <p:nvSpPr>
          <p:cNvPr id="9" name="Text 5"/>
          <p:cNvSpPr txBox="1"/>
          <p:nvPr/>
        </p:nvSpPr>
        <p:spPr>
          <a:xfrm>
            <a:off x="9445752" y="411480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Soft</a:t>
            </a:r>
            <a:pPr algn="r" indent="0" marL="0">
              <a:buNone/>
            </a:pPr>
            <a:r>
              <a:rPr lang="en-US" sz="1200" b="1" spc="100" kern="0" dirty="0">
                <a:solidFill>
                  <a:srgbClr val="2A9D8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IT</a:t>
            </a: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</a:t>
            </a:r>
            <a:endParaRPr lang="en-US" sz="12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 txBox="1"/>
          <p:nvPr/>
        </p:nvSpPr>
        <p:spPr>
          <a:xfrm>
            <a:off x="640080" y="457200"/>
            <a:ext cx="73152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200" kern="0" dirty="0">
                <a:solidFill>
                  <a:srgbClr val="EE6C4D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→  </a:t>
            </a:r>
            <a:pPr indent="0" marL="0">
              <a:buNone/>
            </a:pPr>
            <a:r>
              <a:rPr lang="en-US" sz="1200" b="1" spc="200" kern="0" dirty="0">
                <a:solidFill>
                  <a:srgbClr val="2A9D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 · KEŞIFSEL VERI ANALIZI</a:t>
            </a:r>
            <a:endParaRPr lang="en-US" sz="1200" dirty="0"/>
          </a:p>
        </p:txBody>
      </p:sp>
      <p:sp>
        <p:nvSpPr>
          <p:cNvPr id="3" name="Text 1"/>
          <p:cNvSpPr txBox="1"/>
          <p:nvPr/>
        </p:nvSpPr>
        <p:spPr>
          <a:xfrm>
            <a:off x="640080" y="749808"/>
            <a:ext cx="1088136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Festival etkisi ve genel gözlemler</a:t>
            </a:r>
            <a:endParaRPr lang="en-US" sz="3200" dirty="0"/>
          </a:p>
        </p:txBody>
      </p:sp>
      <p:pic>
        <p:nvPicPr>
          <p:cNvPr id="4" name="Image 0" descr="/home/claude/proje/pptx_assets/festival_etkisi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783080"/>
            <a:ext cx="5029200" cy="4174840"/>
          </a:xfrm>
          <a:prstGeom prst="rect">
            <a:avLst/>
          </a:prstGeom>
        </p:spPr>
      </p:pic>
      <p:sp>
        <p:nvSpPr>
          <p:cNvPr id="21" name="Text 18"/>
          <p:cNvSpPr txBox="1"/>
          <p:nvPr/>
        </p:nvSpPr>
        <p:spPr>
          <a:xfrm>
            <a:off x="457200" y="5970000"/>
            <a:ext cx="5029200" cy="2300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i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X: Festival dönemi (No/Yes)   ·   Y: Ortalama teslimat süresi (dakika)</a:t>
            </a:r>
            <a:endParaRPr lang="en-US" sz="1000" dirty="0"/>
          </a:p>
        </p:txBody>
      </p:sp>
      <p:sp>
        <p:nvSpPr>
          <p:cNvPr id="5" name="Shape 2"/>
          <p:cNvSpPr/>
          <p:nvPr/>
        </p:nvSpPr>
        <p:spPr>
          <a:xfrm>
            <a:off x="5760720" y="2148840"/>
            <a:ext cx="5760720" cy="1188720"/>
          </a:xfrm>
          <a:prstGeom prst="roundRect">
            <a:avLst>
              <a:gd name="adj" fmla="val 7692"/>
            </a:avLst>
          </a:prstGeom>
          <a:solidFill>
            <a:srgbClr val="F7F9FB"/>
          </a:solidFill>
          <a:ln/>
        </p:spPr>
      </p:sp>
      <p:sp>
        <p:nvSpPr>
          <p:cNvPr id="6" name="Shape 3"/>
          <p:cNvSpPr/>
          <p:nvPr/>
        </p:nvSpPr>
        <p:spPr>
          <a:xfrm>
            <a:off x="5989320" y="2468880"/>
            <a:ext cx="457200" cy="457200"/>
          </a:xfrm>
          <a:prstGeom prst="ellipse">
            <a:avLst/>
          </a:prstGeom>
          <a:solidFill>
            <a:srgbClr val="2A9D8F"/>
          </a:solidFill>
          <a:ln/>
        </p:spPr>
      </p:sp>
      <p:sp>
        <p:nvSpPr>
          <p:cNvPr id="7" name="Text 4"/>
          <p:cNvSpPr txBox="1"/>
          <p:nvPr/>
        </p:nvSpPr>
        <p:spPr>
          <a:xfrm>
            <a:off x="5989320" y="246888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8" name="Text 5"/>
          <p:cNvSpPr txBox="1"/>
          <p:nvPr/>
        </p:nvSpPr>
        <p:spPr>
          <a:xfrm>
            <a:off x="6629400" y="2286000"/>
            <a:ext cx="4709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Festival etkisi (H3)</a:t>
            </a:r>
            <a:endParaRPr lang="en-US" sz="1350" dirty="0"/>
          </a:p>
        </p:txBody>
      </p:sp>
      <p:sp>
        <p:nvSpPr>
          <p:cNvPr id="9" name="Text 6"/>
          <p:cNvSpPr txBox="1"/>
          <p:nvPr/>
        </p:nvSpPr>
        <p:spPr>
          <a:xfrm>
            <a:off x="6629400" y="2651760"/>
            <a:ext cx="4709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Festival dönemlerinde ortalama süre normal günlere göre daha uzun — desteklendi.</a:t>
            </a:r>
            <a:endParaRPr lang="en-US" sz="1200" dirty="0"/>
          </a:p>
        </p:txBody>
      </p:sp>
      <p:sp>
        <p:nvSpPr>
          <p:cNvPr id="10" name="Shape 7"/>
          <p:cNvSpPr/>
          <p:nvPr/>
        </p:nvSpPr>
        <p:spPr>
          <a:xfrm>
            <a:off x="5760720" y="3520440"/>
            <a:ext cx="5760720" cy="1188720"/>
          </a:xfrm>
          <a:prstGeom prst="roundRect">
            <a:avLst>
              <a:gd name="adj" fmla="val 7692"/>
            </a:avLst>
          </a:prstGeom>
          <a:solidFill>
            <a:srgbClr val="F7F9FB"/>
          </a:solidFill>
          <a:ln/>
        </p:spPr>
      </p:sp>
      <p:sp>
        <p:nvSpPr>
          <p:cNvPr id="11" name="Shape 8"/>
          <p:cNvSpPr/>
          <p:nvPr/>
        </p:nvSpPr>
        <p:spPr>
          <a:xfrm>
            <a:off x="5989320" y="3840480"/>
            <a:ext cx="457200" cy="457200"/>
          </a:xfrm>
          <a:prstGeom prst="ellipse">
            <a:avLst/>
          </a:prstGeom>
          <a:solidFill>
            <a:srgbClr val="F4A261"/>
          </a:solidFill>
          <a:ln/>
        </p:spPr>
      </p:sp>
      <p:sp>
        <p:nvSpPr>
          <p:cNvPr id="12" name="Text 9"/>
          <p:cNvSpPr txBox="1"/>
          <p:nvPr/>
        </p:nvSpPr>
        <p:spPr>
          <a:xfrm>
            <a:off x="5989320" y="384048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3" name="Text 10"/>
          <p:cNvSpPr txBox="1"/>
          <p:nvPr/>
        </p:nvSpPr>
        <p:spPr>
          <a:xfrm>
            <a:off x="6629400" y="3657600"/>
            <a:ext cx="4709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Çoklu teslimat (H2)</a:t>
            </a:r>
            <a:endParaRPr lang="en-US" sz="1350" dirty="0"/>
          </a:p>
        </p:txBody>
      </p:sp>
      <p:sp>
        <p:nvSpPr>
          <p:cNvPr id="14" name="Text 11"/>
          <p:cNvSpPr txBox="1"/>
          <p:nvPr/>
        </p:nvSpPr>
        <p:spPr>
          <a:xfrm>
            <a:off x="6629400" y="4023360"/>
            <a:ext cx="4709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Aynı anda yapılan teslimat sayısı arttıkça ortalama süre artıyor — desteklendi.</a:t>
            </a:r>
            <a:endParaRPr lang="en-US" sz="1200" dirty="0"/>
          </a:p>
        </p:txBody>
      </p:sp>
      <p:sp>
        <p:nvSpPr>
          <p:cNvPr id="15" name="Shape 12"/>
          <p:cNvSpPr/>
          <p:nvPr/>
        </p:nvSpPr>
        <p:spPr>
          <a:xfrm>
            <a:off x="5760720" y="4892040"/>
            <a:ext cx="5760720" cy="1188720"/>
          </a:xfrm>
          <a:prstGeom prst="roundRect">
            <a:avLst>
              <a:gd name="adj" fmla="val 7692"/>
            </a:avLst>
          </a:prstGeom>
          <a:solidFill>
            <a:srgbClr val="F7F9FB"/>
          </a:solidFill>
          <a:ln/>
        </p:spPr>
      </p:sp>
      <p:sp>
        <p:nvSpPr>
          <p:cNvPr id="16" name="Shape 13"/>
          <p:cNvSpPr/>
          <p:nvPr/>
        </p:nvSpPr>
        <p:spPr>
          <a:xfrm>
            <a:off x="5989320" y="5212080"/>
            <a:ext cx="457200" cy="457200"/>
          </a:xfrm>
          <a:prstGeom prst="ellipse">
            <a:avLst/>
          </a:prstGeom>
          <a:solidFill>
            <a:srgbClr val="457B9D"/>
          </a:solidFill>
          <a:ln/>
        </p:spPr>
      </p:sp>
      <p:sp>
        <p:nvSpPr>
          <p:cNvPr id="17" name="Text 14"/>
          <p:cNvSpPr txBox="1"/>
          <p:nvPr/>
        </p:nvSpPr>
        <p:spPr>
          <a:xfrm>
            <a:off x="5989320" y="5212080"/>
            <a:ext cx="4572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8" name="Text 15"/>
          <p:cNvSpPr txBox="1"/>
          <p:nvPr/>
        </p:nvSpPr>
        <p:spPr>
          <a:xfrm>
            <a:off x="6629400" y="5029200"/>
            <a:ext cx="47091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50" b="1" dirty="0">
                <a:solidFill>
                  <a:srgbClr val="1D355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Kurye puanı (H4)</a:t>
            </a:r>
            <a:endParaRPr lang="en-US" sz="1350" dirty="0"/>
          </a:p>
        </p:txBody>
      </p:sp>
      <p:sp>
        <p:nvSpPr>
          <p:cNvPr id="19" name="Text 16"/>
          <p:cNvSpPr txBox="1"/>
          <p:nvPr/>
        </p:nvSpPr>
        <p:spPr>
          <a:xfrm>
            <a:off x="6629400" y="5394960"/>
            <a:ext cx="4709160" cy="5943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5000"/>
              </a:lnSpc>
              <a:buNone/>
            </a:pPr>
            <a:r>
              <a:rPr lang="en-US" sz="1200" dirty="0">
                <a:solidFill>
                  <a:srgbClr val="222222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Yüksek puanlı kuryelerde ortalama süre daha kısa — zayıf da olsa yönü destekliyor.</a:t>
            </a:r>
            <a:endParaRPr lang="en-US" sz="1200" dirty="0"/>
          </a:p>
        </p:txBody>
      </p:sp>
      <p:sp>
        <p:nvSpPr>
          <p:cNvPr id="20" name="Text 17"/>
          <p:cNvSpPr txBox="1"/>
          <p:nvPr/>
        </p:nvSpPr>
        <p:spPr>
          <a:xfrm>
            <a:off x="640080" y="6355080"/>
            <a:ext cx="45720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Şevval</a:t>
            </a:r>
            <a:pPr indent="0" marL="0">
              <a:buNone/>
            </a:pPr>
            <a:r>
              <a:rPr lang="en-US" sz="1000" dirty="0">
                <a:solidFill>
                  <a:srgbClr val="6B7A8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  →   Slayt 10 / 17</a:t>
            </a:r>
            <a:endParaRPr lang="en-US" sz="1000" dirty="0"/>
          </a:p>
        </p:txBody>
      </p:sp>
      <p:sp>
        <p:nvSpPr>
          <p:cNvPr id="21" name="Text 18"/>
          <p:cNvSpPr txBox="1"/>
          <p:nvPr/>
        </p:nvSpPr>
        <p:spPr>
          <a:xfrm>
            <a:off x="9445752" y="411480"/>
            <a:ext cx="237744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Soft</a:t>
            </a:r>
            <a:pPr algn="r" indent="0" marL="0">
              <a:buNone/>
            </a:pPr>
            <a:r>
              <a:rPr lang="en-US" sz="1200" b="1" spc="100" kern="0" dirty="0">
                <a:solidFill>
                  <a:srgbClr val="2A9D8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IT</a:t>
            </a:r>
            <a:r>
              <a:rPr lang="en-US" sz="1200" b="1" spc="100" kern="0" dirty="0">
                <a:solidFill>
                  <a:srgbClr val="1D3557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</a:t>
            </a:r>
            <a:endParaRPr lang="en-US" sz="1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2026-08-28T04:55:05Z</dcterms:created>
  <dcterms:modified xsi:type="dcterms:W3CDTF">2026-08-28T04:55:05Z</dcterms:modified>
</cp:coreProperties>
</file>